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tags/tag2.xml" ContentType="application/vnd.openxmlformats-officedocument.presentationml.tags+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47"/>
  </p:notesMasterIdLst>
  <p:sldIdLst>
    <p:sldId id="259" r:id="rId2"/>
    <p:sldId id="311" r:id="rId3"/>
    <p:sldId id="258" r:id="rId4"/>
    <p:sldId id="271" r:id="rId5"/>
    <p:sldId id="272" r:id="rId6"/>
    <p:sldId id="273" r:id="rId7"/>
    <p:sldId id="282" r:id="rId8"/>
    <p:sldId id="283" r:id="rId9"/>
    <p:sldId id="269" r:id="rId10"/>
    <p:sldId id="270" r:id="rId11"/>
    <p:sldId id="267" r:id="rId12"/>
    <p:sldId id="268" r:id="rId13"/>
    <p:sldId id="260" r:id="rId14"/>
    <p:sldId id="261" r:id="rId15"/>
    <p:sldId id="262" r:id="rId16"/>
    <p:sldId id="274" r:id="rId17"/>
    <p:sldId id="275" r:id="rId18"/>
    <p:sldId id="278" r:id="rId19"/>
    <p:sldId id="284" r:id="rId20"/>
    <p:sldId id="285" r:id="rId21"/>
    <p:sldId id="297" r:id="rId22"/>
    <p:sldId id="298" r:id="rId23"/>
    <p:sldId id="299" r:id="rId24"/>
    <p:sldId id="300" r:id="rId25"/>
    <p:sldId id="301" r:id="rId26"/>
    <p:sldId id="302" r:id="rId27"/>
    <p:sldId id="304" r:id="rId28"/>
    <p:sldId id="289" r:id="rId29"/>
    <p:sldId id="286" r:id="rId30"/>
    <p:sldId id="287" r:id="rId31"/>
    <p:sldId id="288" r:id="rId32"/>
    <p:sldId id="291" r:id="rId33"/>
    <p:sldId id="290" r:id="rId34"/>
    <p:sldId id="292" r:id="rId35"/>
    <p:sldId id="296" r:id="rId36"/>
    <p:sldId id="295" r:id="rId37"/>
    <p:sldId id="294" r:id="rId38"/>
    <p:sldId id="293" r:id="rId39"/>
    <p:sldId id="303" r:id="rId40"/>
    <p:sldId id="307" r:id="rId41"/>
    <p:sldId id="305" r:id="rId42"/>
    <p:sldId id="306" r:id="rId43"/>
    <p:sldId id="308" r:id="rId44"/>
    <p:sldId id="309" r:id="rId45"/>
    <p:sldId id="310" r:id="rId46"/>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624" autoAdjust="0"/>
    <p:restoredTop sz="87456" autoAdjust="0"/>
  </p:normalViewPr>
  <p:slideViewPr>
    <p:cSldViewPr>
      <p:cViewPr>
        <p:scale>
          <a:sx n="70" d="100"/>
          <a:sy n="70" d="100"/>
        </p:scale>
        <p:origin x="-450"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image" Target="../media/image25.jpe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921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922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22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922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04F351FA-9C3F-402A-8885-E1D512B72D8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www.essentiallearning.net/news/Strategies%20for%20Building%20Blended%20Learning.pdf" TargetMode="External"/><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essentiallearning.net/news/Strategies%20for%20Building%20Blended%20Learning.pdf" TargetMode="External"/><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essentiallearning.net/news/Strategies%20for%20Building%20Blended%20Learning.pdf" TargetMode="External"/><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p:spPr>
        <p:txBody>
          <a:bodyPr/>
          <a:lstStyle/>
          <a:p>
            <a:fld id="{B1403E72-B262-4882-BFDA-7101374D3CB7}" type="slidenum">
              <a:rPr lang="en-US" smtClean="0">
                <a:latin typeface="Arial" pitchFamily="34" charset="0"/>
              </a:rPr>
              <a:pPr/>
              <a:t>3</a:t>
            </a:fld>
            <a:endParaRPr lang="en-US" smtClean="0">
              <a:latin typeface="Arial" pitchFamily="34" charset="0"/>
            </a:endParaRPr>
          </a:p>
        </p:txBody>
      </p:sp>
      <p:sp>
        <p:nvSpPr>
          <p:cNvPr id="5123" name="Rectangle 2"/>
          <p:cNvSpPr>
            <a:spLocks noGrp="1" noRot="1" noChangeAspect="1" noChangeArrowheads="1" noTextEdit="1"/>
          </p:cNvSpPr>
          <p:nvPr>
            <p:ph type="sldImg"/>
          </p:nvPr>
        </p:nvSpPr>
        <p:spPr>
          <a:xfrm>
            <a:off x="1117600" y="679450"/>
            <a:ext cx="4627563" cy="3470275"/>
          </a:xfrm>
          <a:solidFill>
            <a:srgbClr val="FFFFFF"/>
          </a:solidFill>
          <a:ln/>
        </p:spPr>
      </p:sp>
      <p:sp>
        <p:nvSpPr>
          <p:cNvPr id="5124" name="Rectangle 3"/>
          <p:cNvSpPr>
            <a:spLocks noGrp="1" noChangeArrowheads="1"/>
          </p:cNvSpPr>
          <p:nvPr>
            <p:ph type="body" idx="1"/>
          </p:nvPr>
        </p:nvSpPr>
        <p:spPr>
          <a:xfrm>
            <a:off x="914400" y="4376738"/>
            <a:ext cx="5029200" cy="4071937"/>
          </a:xfrm>
          <a:solidFill>
            <a:schemeClr val="accent1"/>
          </a:solidFill>
          <a:ln>
            <a:solidFill>
              <a:schemeClr val="tx1"/>
            </a:solidFill>
          </a:ln>
        </p:spPr>
        <p:txBody>
          <a:bodyPr lIns="87585" tIns="43793" rIns="87585" bIns="43793"/>
          <a:lstStyle/>
          <a:p>
            <a:pPr eaLnBrk="1" hangingPunct="1">
              <a:spcBef>
                <a:spcPct val="0"/>
              </a:spcBef>
            </a:pPr>
            <a:endParaRPr lang="en-US" sz="2400" smtClean="0">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Rossett</a:t>
            </a:r>
            <a:r>
              <a:rPr lang="en-US" dirty="0" smtClean="0"/>
              <a:t>, Allison, Felicia </a:t>
            </a:r>
            <a:r>
              <a:rPr lang="en-US" dirty="0" err="1" smtClean="0"/>
              <a:t>Douglis</a:t>
            </a:r>
            <a:r>
              <a:rPr lang="en-US" dirty="0" smtClean="0"/>
              <a:t>, and Rebecca Frazee. “</a:t>
            </a:r>
            <a:r>
              <a:rPr lang="en-US" dirty="0" smtClean="0">
                <a:hlinkClick r:id="rId3"/>
              </a:rPr>
              <a:t>Strategies for Building Blended Learning</a:t>
            </a:r>
            <a:r>
              <a:rPr lang="en-US" dirty="0" smtClean="0"/>
              <a:t>. </a:t>
            </a:r>
            <a:r>
              <a:rPr lang="en-US" i="1" dirty="0" smtClean="0"/>
              <a:t>Learning Circuits</a:t>
            </a:r>
            <a:r>
              <a:rPr lang="en-US" dirty="0" smtClean="0"/>
              <a:t>. June 30, 2003.  This article attempts to explain blended learning and how to build a blended course.</a:t>
            </a:r>
            <a:endParaRPr lang="en-US" dirty="0"/>
          </a:p>
        </p:txBody>
      </p:sp>
      <p:sp>
        <p:nvSpPr>
          <p:cNvPr id="4" name="Slide Number Placeholder 3"/>
          <p:cNvSpPr>
            <a:spLocks noGrp="1"/>
          </p:cNvSpPr>
          <p:nvPr>
            <p:ph type="sldNum" sz="quarter" idx="10"/>
          </p:nvPr>
        </p:nvSpPr>
        <p:spPr/>
        <p:txBody>
          <a:bodyPr/>
          <a:lstStyle/>
          <a:p>
            <a:pPr>
              <a:defRPr/>
            </a:pPr>
            <a:fld id="{04F351FA-9C3F-402A-8885-E1D512B72D81}" type="slidenum">
              <a:rPr lang="en-US" smtClean="0"/>
              <a:pPr>
                <a:defRPr/>
              </a:pPr>
              <a:t>41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Rossett</a:t>
            </a:r>
            <a:r>
              <a:rPr lang="en-US" dirty="0" smtClean="0"/>
              <a:t>, Allison, Felicia </a:t>
            </a:r>
            <a:r>
              <a:rPr lang="en-US" dirty="0" err="1" smtClean="0"/>
              <a:t>Douglis</a:t>
            </a:r>
            <a:r>
              <a:rPr lang="en-US" dirty="0" smtClean="0"/>
              <a:t>, and Rebecca Frazee. “</a:t>
            </a:r>
            <a:r>
              <a:rPr lang="en-US" dirty="0" smtClean="0">
                <a:hlinkClick r:id="rId3"/>
              </a:rPr>
              <a:t>Strategies for Building Blended Learning</a:t>
            </a:r>
            <a:r>
              <a:rPr lang="en-US" dirty="0" smtClean="0"/>
              <a:t>. </a:t>
            </a:r>
            <a:r>
              <a:rPr lang="en-US" i="1" dirty="0" smtClean="0"/>
              <a:t>Learning Circuits</a:t>
            </a:r>
            <a:r>
              <a:rPr lang="en-US" dirty="0" smtClean="0"/>
              <a:t>. June 30, 2003.  This article attempts to explain blended learning and how to build a blended course.</a:t>
            </a:r>
            <a:endParaRPr lang="en-US" dirty="0"/>
          </a:p>
        </p:txBody>
      </p:sp>
      <p:sp>
        <p:nvSpPr>
          <p:cNvPr id="4" name="Slide Number Placeholder 3"/>
          <p:cNvSpPr>
            <a:spLocks noGrp="1"/>
          </p:cNvSpPr>
          <p:nvPr>
            <p:ph type="sldNum" sz="quarter" idx="10"/>
          </p:nvPr>
        </p:nvSpPr>
        <p:spPr/>
        <p:txBody>
          <a:bodyPr/>
          <a:lstStyle/>
          <a:p>
            <a:pPr>
              <a:defRPr/>
            </a:pPr>
            <a:fld id="{04F351FA-9C3F-402A-8885-E1D512B72D81}" type="slidenum">
              <a:rPr lang="en-US" smtClean="0"/>
              <a:pPr>
                <a:defRPr/>
              </a:pPr>
              <a:t>42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Graham, C. R. (2006). Blended learning systems: Definition, current trends, and future</a:t>
            </a:r>
          </a:p>
          <a:p>
            <a:r>
              <a:rPr lang="en-US" sz="1200" kern="1200" baseline="0" dirty="0" smtClean="0">
                <a:solidFill>
                  <a:schemeClr val="tx1"/>
                </a:solidFill>
                <a:latin typeface="Arial" charset="0"/>
                <a:ea typeface="+mn-ea"/>
                <a:cs typeface="+mn-cs"/>
              </a:rPr>
              <a:t>directions. In C. J. Bonk &amp; C. R. Graham (Eds.), </a:t>
            </a:r>
            <a:r>
              <a:rPr lang="en-US" sz="1200" i="1" kern="1200" baseline="0" dirty="0" smtClean="0">
                <a:solidFill>
                  <a:schemeClr val="tx1"/>
                </a:solidFill>
                <a:latin typeface="Arial" charset="0"/>
                <a:ea typeface="+mn-ea"/>
                <a:cs typeface="+mn-cs"/>
              </a:rPr>
              <a:t>Handbook of blended learning: Global</a:t>
            </a:r>
          </a:p>
          <a:p>
            <a:r>
              <a:rPr lang="en-US" sz="1200" i="1" kern="1200" baseline="0" dirty="0" smtClean="0">
                <a:solidFill>
                  <a:schemeClr val="tx1"/>
                </a:solidFill>
                <a:latin typeface="Arial" charset="0"/>
                <a:ea typeface="+mn-ea"/>
                <a:cs typeface="+mn-cs"/>
              </a:rPr>
              <a:t>perspectives, local designs (pp. 3-21). San Francisco, CA: Pfeiffer Publishing.</a:t>
            </a:r>
            <a:endParaRPr lang="en-US" dirty="0"/>
          </a:p>
        </p:txBody>
      </p:sp>
      <p:sp>
        <p:nvSpPr>
          <p:cNvPr id="4" name="Slide Number Placeholder 3"/>
          <p:cNvSpPr>
            <a:spLocks noGrp="1"/>
          </p:cNvSpPr>
          <p:nvPr>
            <p:ph type="sldNum" sz="quarter" idx="10"/>
          </p:nvPr>
        </p:nvSpPr>
        <p:spPr/>
        <p:txBody>
          <a:bodyPr/>
          <a:lstStyle/>
          <a:p>
            <a:pPr>
              <a:defRPr/>
            </a:pPr>
            <a:fld id="{04F351FA-9C3F-402A-8885-E1D512B72D81}" type="slidenum">
              <a:rPr lang="en-US" smtClean="0"/>
              <a:pPr>
                <a:defRPr/>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p:txBody>
          <a:bodyPr/>
          <a:lstStyle/>
          <a:p>
            <a:pPr>
              <a:defRPr/>
            </a:pPr>
            <a:fld id="{AD70C964-D985-437D-BD0B-F73F703549E0}" type="slidenum">
              <a:rPr lang="en-US" smtClean="0"/>
              <a:pPr>
                <a:defRPr/>
              </a:pPr>
              <a:t>7</a:t>
            </a:fld>
            <a:endParaRPr lang="en-US" dirty="0"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r>
              <a:rPr lang="en-US" b="1" dirty="0" smtClean="0"/>
              <a:t>My work with the Sloan Consortium on blended learning.  Started in 2002.  Just developing a definition proved problematic.</a:t>
            </a:r>
          </a:p>
          <a:p>
            <a:pPr eaLnBrk="1" hangingPunct="1"/>
            <a:r>
              <a:rPr lang="en-US" b="1" dirty="0" smtClean="0"/>
              <a:t>In 2007, Chuck </a:t>
            </a:r>
            <a:r>
              <a:rPr lang="en-US" b="1" dirty="0" err="1" smtClean="0"/>
              <a:t>Dziuban</a:t>
            </a:r>
            <a:r>
              <a:rPr lang="en-US" b="1" dirty="0" smtClean="0"/>
              <a:t> and I published Blended Learning:  Research Perspectives.  Twenty-five researchers from around the country contributed to this book.  </a:t>
            </a:r>
          </a:p>
          <a:p>
            <a:pPr eaLnBrk="1" hangingPunct="1"/>
            <a:r>
              <a:rPr lang="en-US" b="1" dirty="0" smtClean="0"/>
              <a:t>It is still the only book with a specific focus on research in blended learning.</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p:txBody>
          <a:bodyPr/>
          <a:lstStyle/>
          <a:p>
            <a:pPr>
              <a:defRPr/>
            </a:pPr>
            <a:fld id="{52139CDC-197C-47FE-8216-8B199AEE90F0}" type="slidenum">
              <a:rPr lang="en-US" smtClean="0"/>
              <a:pPr>
                <a:defRPr/>
              </a:pPr>
              <a:t>8</a:t>
            </a:fld>
            <a:endParaRPr lang="en-US" dirty="0" smtClean="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r>
              <a:rPr lang="en-US" smtClean="0"/>
              <a:t>In 2007, Chuck Dziuban and I published Blended Learning:  Research Perspectives.  Twenty-five researchers from around the country contributed to this book.  </a:t>
            </a:r>
          </a:p>
          <a:p>
            <a:pPr eaLnBrk="1" hangingPunct="1"/>
            <a:r>
              <a:rPr lang="en-US" smtClean="0"/>
              <a:t>It is still the only book with a specific focus on research in blended learning.</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55597F31-3526-448F-903D-A561EF78C0D9}" type="slidenum">
              <a:rPr lang="en-US" smtClean="0"/>
              <a:pPr/>
              <a:t>11</a:t>
            </a:fld>
            <a:endParaRPr lang="en-US" smtClean="0"/>
          </a:p>
        </p:txBody>
      </p:sp>
      <p:sp>
        <p:nvSpPr>
          <p:cNvPr id="53251" name="Rectangle 2"/>
          <p:cNvSpPr>
            <a:spLocks noGrp="1" noRot="1" noChangeAspect="1" noChangeArrowheads="1" noTextEdit="1"/>
          </p:cNvSpPr>
          <p:nvPr>
            <p:ph type="sldImg"/>
          </p:nvPr>
        </p:nvSpPr>
        <p:spPr>
          <a:xfrm>
            <a:off x="1116897" y="685488"/>
            <a:ext cx="4632116" cy="3429000"/>
          </a:xfrm>
          <a:ln/>
        </p:spPr>
      </p:sp>
      <p:sp>
        <p:nvSpPr>
          <p:cNvPr id="53252" name="Rectangle 3"/>
          <p:cNvSpPr>
            <a:spLocks noGrp="1" noChangeArrowheads="1"/>
          </p:cNvSpPr>
          <p:nvPr>
            <p:ph type="body" idx="1"/>
          </p:nvPr>
        </p:nvSpPr>
        <p:spPr>
          <a:noFill/>
          <a:ln/>
        </p:spPr>
        <p:txBody>
          <a:bodyPr lIns="89986" tIns="44992" rIns="89986" bIns="44992"/>
          <a:lstStyle/>
          <a:p>
            <a:pPr eaLnBrk="1" hangingPunct="1"/>
            <a:endParaRPr lang="en-US" smtClean="0"/>
          </a:p>
        </p:txBody>
      </p:sp>
      <p:sp>
        <p:nvSpPr>
          <p:cNvPr id="53253" name="Header Placeholder 4"/>
          <p:cNvSpPr>
            <a:spLocks noGrp="1"/>
          </p:cNvSpPr>
          <p:nvPr>
            <p:ph type="hdr" sz="quarter"/>
          </p:nvPr>
        </p:nvSpPr>
        <p:spPr>
          <a:noFill/>
        </p:spPr>
        <p:txBody>
          <a:bodyPr/>
          <a:lstStyle/>
          <a:p>
            <a:r>
              <a:rPr lang="en-US" smtClean="0"/>
              <a:t>Chicago</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Graham, C. R. (2006). Blended learning systems: Definition, current trends, and future</a:t>
            </a:r>
          </a:p>
          <a:p>
            <a:r>
              <a:rPr lang="en-US" sz="1200" kern="1200" baseline="0" dirty="0" smtClean="0">
                <a:solidFill>
                  <a:schemeClr val="tx1"/>
                </a:solidFill>
                <a:latin typeface="Arial" charset="0"/>
                <a:ea typeface="+mn-ea"/>
                <a:cs typeface="+mn-cs"/>
              </a:rPr>
              <a:t>directions. In C. J. Bonk &amp; C. R. Graham (Eds.), </a:t>
            </a:r>
            <a:r>
              <a:rPr lang="en-US" sz="1200" i="1" kern="1200" baseline="0" dirty="0" smtClean="0">
                <a:solidFill>
                  <a:schemeClr val="tx1"/>
                </a:solidFill>
                <a:latin typeface="Arial" charset="0"/>
                <a:ea typeface="+mn-ea"/>
                <a:cs typeface="+mn-cs"/>
              </a:rPr>
              <a:t>Handbook of blended learning: Global</a:t>
            </a:r>
          </a:p>
          <a:p>
            <a:r>
              <a:rPr lang="en-US" sz="1200" i="1" kern="1200" baseline="0" dirty="0" smtClean="0">
                <a:solidFill>
                  <a:schemeClr val="tx1"/>
                </a:solidFill>
                <a:latin typeface="Arial" charset="0"/>
                <a:ea typeface="+mn-ea"/>
                <a:cs typeface="+mn-cs"/>
              </a:rPr>
              <a:t>perspectives, local designs (pp. 3-21). San Francisco, CA: Pfeiffer Publishing.</a:t>
            </a:r>
            <a:endParaRPr lang="en-US" dirty="0"/>
          </a:p>
        </p:txBody>
      </p:sp>
      <p:sp>
        <p:nvSpPr>
          <p:cNvPr id="4" name="Slide Number Placeholder 3"/>
          <p:cNvSpPr>
            <a:spLocks noGrp="1"/>
          </p:cNvSpPr>
          <p:nvPr>
            <p:ph type="sldNum" sz="quarter" idx="10"/>
          </p:nvPr>
        </p:nvSpPr>
        <p:spPr/>
        <p:txBody>
          <a:bodyPr/>
          <a:lstStyle/>
          <a:p>
            <a:pPr>
              <a:defRPr/>
            </a:pPr>
            <a:fld id="{04F351FA-9C3F-402A-8885-E1D512B72D81}" type="slidenum">
              <a:rPr lang="en-US" smtClean="0"/>
              <a:pPr>
                <a:defRPr/>
              </a:pPr>
              <a:t>24</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04F351FA-9C3F-402A-8885-E1D512B72D81}" type="slidenum">
              <a:rPr lang="en-US" smtClean="0"/>
              <a:pPr>
                <a:defRPr/>
              </a:pPr>
              <a:t>26</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mn-cs"/>
              </a:rPr>
              <a:t>Graham, C. R. (2006). Blended learning systems: Definition, current trends, and future</a:t>
            </a:r>
          </a:p>
          <a:p>
            <a:r>
              <a:rPr lang="en-US" sz="1200" kern="1200" baseline="0" dirty="0" smtClean="0">
                <a:solidFill>
                  <a:schemeClr val="tx1"/>
                </a:solidFill>
                <a:latin typeface="Arial" charset="0"/>
                <a:ea typeface="+mn-ea"/>
                <a:cs typeface="+mn-cs"/>
              </a:rPr>
              <a:t>directions. In C. J. Bonk &amp; C. R. Graham (Eds.), </a:t>
            </a:r>
            <a:r>
              <a:rPr lang="en-US" sz="1200" i="1" kern="1200" baseline="0" dirty="0" smtClean="0">
                <a:solidFill>
                  <a:schemeClr val="tx1"/>
                </a:solidFill>
                <a:latin typeface="Arial" charset="0"/>
                <a:ea typeface="+mn-ea"/>
                <a:cs typeface="+mn-cs"/>
              </a:rPr>
              <a:t>Handbook of blended learning: Global</a:t>
            </a:r>
          </a:p>
          <a:p>
            <a:r>
              <a:rPr lang="en-US" sz="1200" i="1" kern="1200" baseline="0" dirty="0" smtClean="0">
                <a:solidFill>
                  <a:schemeClr val="tx1"/>
                </a:solidFill>
                <a:latin typeface="Arial" charset="0"/>
                <a:ea typeface="+mn-ea"/>
                <a:cs typeface="+mn-cs"/>
              </a:rPr>
              <a:t>perspectives, local designs (pp. 3-21). San Francisco, CA: Pfeiffer Publishing.</a:t>
            </a:r>
            <a:endParaRPr lang="en-US" dirty="0"/>
          </a:p>
        </p:txBody>
      </p:sp>
      <p:sp>
        <p:nvSpPr>
          <p:cNvPr id="4" name="Slide Number Placeholder 3"/>
          <p:cNvSpPr>
            <a:spLocks noGrp="1"/>
          </p:cNvSpPr>
          <p:nvPr>
            <p:ph type="sldNum" sz="quarter" idx="10"/>
          </p:nvPr>
        </p:nvSpPr>
        <p:spPr/>
        <p:txBody>
          <a:bodyPr/>
          <a:lstStyle/>
          <a:p>
            <a:pPr>
              <a:defRPr/>
            </a:pPr>
            <a:fld id="{04F351FA-9C3F-402A-8885-E1D512B72D81}" type="slidenum">
              <a:rPr lang="en-US" smtClean="0"/>
              <a:pPr>
                <a:defRPr/>
              </a:pPr>
              <a:t>27</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Rossett</a:t>
            </a:r>
            <a:r>
              <a:rPr lang="en-US" dirty="0" smtClean="0"/>
              <a:t>, Allison, Felicia </a:t>
            </a:r>
            <a:r>
              <a:rPr lang="en-US" dirty="0" err="1" smtClean="0"/>
              <a:t>Douglis</a:t>
            </a:r>
            <a:r>
              <a:rPr lang="en-US" dirty="0" smtClean="0"/>
              <a:t>, and Rebecca Frazee. “</a:t>
            </a:r>
            <a:r>
              <a:rPr lang="en-US" dirty="0" smtClean="0">
                <a:hlinkClick r:id="rId3"/>
              </a:rPr>
              <a:t>Strategies for Building Blended Learning</a:t>
            </a:r>
            <a:r>
              <a:rPr lang="en-US" dirty="0" smtClean="0"/>
              <a:t>. </a:t>
            </a:r>
            <a:r>
              <a:rPr lang="en-US" i="1" dirty="0" smtClean="0"/>
              <a:t>Learning Circuits</a:t>
            </a:r>
            <a:r>
              <a:rPr lang="en-US" dirty="0" smtClean="0"/>
              <a:t>. June 30, 2003.  This article attempts to explain blended learning and how to build a blended course.</a:t>
            </a:r>
            <a:endParaRPr lang="en-US" dirty="0"/>
          </a:p>
        </p:txBody>
      </p:sp>
      <p:sp>
        <p:nvSpPr>
          <p:cNvPr id="4" name="Slide Number Placeholder 3"/>
          <p:cNvSpPr>
            <a:spLocks noGrp="1"/>
          </p:cNvSpPr>
          <p:nvPr>
            <p:ph type="sldNum" sz="quarter" idx="10"/>
          </p:nvPr>
        </p:nvSpPr>
        <p:spPr/>
        <p:txBody>
          <a:bodyPr/>
          <a:lstStyle/>
          <a:p>
            <a:pPr>
              <a:defRPr/>
            </a:pPr>
            <a:fld id="{04F351FA-9C3F-402A-8885-E1D512B72D81}" type="slidenum">
              <a:rPr lang="en-US" smtClean="0"/>
              <a:pPr>
                <a:defRPr/>
              </a:pPr>
              <a:t>40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2"/>
          <p:cNvSpPr>
            <a:spLocks noChangeShapeType="1"/>
          </p:cNvSpPr>
          <p:nvPr/>
        </p:nvSpPr>
        <p:spPr bwMode="auto">
          <a:xfrm>
            <a:off x="0" y="34290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5123" name="Rectangle 3"/>
          <p:cNvSpPr>
            <a:spLocks noGrp="1" noChangeArrowheads="1"/>
          </p:cNvSpPr>
          <p:nvPr>
            <p:ph type="ctrTitle" sz="quarter"/>
          </p:nvPr>
        </p:nvSpPr>
        <p:spPr>
          <a:xfrm>
            <a:off x="381000" y="2286000"/>
            <a:ext cx="7772400" cy="1143000"/>
          </a:xfrm>
        </p:spPr>
        <p:txBody>
          <a:bodyPr/>
          <a:lstStyle>
            <a:lvl1pPr>
              <a:defRPr/>
            </a:lvl1pPr>
          </a:lstStyle>
          <a:p>
            <a:r>
              <a:rPr lang="en-US"/>
              <a:t>Click to edit Master title style</a:t>
            </a:r>
          </a:p>
        </p:txBody>
      </p:sp>
      <p:sp>
        <p:nvSpPr>
          <p:cNvPr id="5124" name="Rectangle 4"/>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r>
              <a:rPr lang="en-US"/>
              <a:t>Click to edit Master subtitle style</a:t>
            </a:r>
          </a:p>
        </p:txBody>
      </p:sp>
      <p:sp>
        <p:nvSpPr>
          <p:cNvPr id="5" name="Rectangle 5"/>
          <p:cNvSpPr>
            <a:spLocks noGrp="1" noChangeArrowheads="1"/>
          </p:cNvSpPr>
          <p:nvPr>
            <p:ph type="dt" sz="quarter" idx="10"/>
          </p:nvPr>
        </p:nvSpPr>
        <p:spPr>
          <a:xfrm>
            <a:off x="381000" y="6248400"/>
            <a:ext cx="1905000" cy="457200"/>
          </a:xfrm>
        </p:spPr>
        <p:txBody>
          <a:bodyPr/>
          <a:lstStyle>
            <a:lvl1pPr>
              <a:defRPr/>
            </a:lvl1pPr>
          </a:lstStyle>
          <a:p>
            <a:pPr>
              <a:defRPr/>
            </a:pPr>
            <a:endParaRPr lang="en-US"/>
          </a:p>
        </p:txBody>
      </p:sp>
      <p:sp>
        <p:nvSpPr>
          <p:cNvPr id="6" name="Rectangle 6"/>
          <p:cNvSpPr>
            <a:spLocks noGrp="1" noChangeArrowheads="1"/>
          </p:cNvSpPr>
          <p:nvPr>
            <p:ph type="ftr" sz="quarter" idx="11"/>
          </p:nvPr>
        </p:nvSpPr>
        <p:spPr>
          <a:xfrm>
            <a:off x="3124200" y="6248400"/>
            <a:ext cx="2895600" cy="457200"/>
          </a:xfrm>
        </p:spPr>
        <p:txBody>
          <a:bodyPr/>
          <a:lstStyle>
            <a:lvl1pPr>
              <a:defRPr/>
            </a:lvl1pPr>
          </a:lstStyle>
          <a:p>
            <a:pPr>
              <a:defRPr/>
            </a:pPr>
            <a:endParaRPr lang="en-US"/>
          </a:p>
        </p:txBody>
      </p:sp>
      <p:sp>
        <p:nvSpPr>
          <p:cNvPr id="7" name="Rectangle 7"/>
          <p:cNvSpPr>
            <a:spLocks noGrp="1" noChangeArrowheads="1"/>
          </p:cNvSpPr>
          <p:nvPr>
            <p:ph type="sldNum" sz="quarter" idx="12"/>
          </p:nvPr>
        </p:nvSpPr>
        <p:spPr>
          <a:xfrm>
            <a:off x="6858000" y="6248400"/>
            <a:ext cx="1905000" cy="457200"/>
          </a:xfrm>
        </p:spPr>
        <p:txBody>
          <a:bodyPr/>
          <a:lstStyle>
            <a:lvl1pPr>
              <a:defRPr/>
            </a:lvl1pPr>
          </a:lstStyle>
          <a:p>
            <a:pPr>
              <a:defRPr/>
            </a:pPr>
            <a:fld id="{C1022951-9016-4402-B7ED-DCB6030D3E34}" type="slidenum">
              <a:rPr lang="en-US"/>
              <a:pPr>
                <a:defRPr/>
              </a:pPr>
              <a:t>‹#›</a:t>
            </a:fld>
            <a:endParaRPr lang="en-US"/>
          </a:p>
        </p:txBody>
      </p:sp>
    </p:spTree>
  </p:cSld>
  <p:clrMapOvr>
    <a:masterClrMapping/>
  </p:clrMapOvr>
  <p:transition spd="med">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C0D09AC7-E1FC-4D1F-85E2-D27EA80BF5EF}" type="slidenum">
              <a:rPr lang="en-US"/>
              <a:pPr>
                <a:defRPr/>
              </a:pPr>
              <a:t>‹#›</a:t>
            </a:fld>
            <a:endParaRPr lang="en-US"/>
          </a:p>
        </p:txBody>
      </p:sp>
    </p:spTree>
  </p:cSld>
  <p:clrMapOvr>
    <a:masterClrMapping/>
  </p:clrMapOvr>
  <p:transition spd="med">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66700"/>
            <a:ext cx="20955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66700"/>
            <a:ext cx="61341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A585854C-0DA5-46FF-8454-09BB337D1310}" type="slidenum">
              <a:rPr lang="en-US"/>
              <a:pPr>
                <a:defRPr/>
              </a:pPr>
              <a:t>‹#›</a:t>
            </a:fld>
            <a:endParaRPr lang="en-US"/>
          </a:p>
        </p:txBody>
      </p:sp>
    </p:spTree>
  </p:cSld>
  <p:clrMapOvr>
    <a:masterClrMapping/>
  </p:clrMapOvr>
  <p:transition spd="med">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381000" y="266700"/>
            <a:ext cx="7772400" cy="11049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1035050" y="1676400"/>
            <a:ext cx="7727950" cy="4114800"/>
          </a:xfrm>
        </p:spPr>
        <p:txBody>
          <a:bodyPr/>
          <a:lstStyle/>
          <a:p>
            <a:pPr lvl="0"/>
            <a:endParaRPr lang="en-US" noProof="0" smtClean="0"/>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D0CFB391-00CA-48CC-AC93-497D600AF8A8}" type="slidenum">
              <a:rPr lang="en-US"/>
              <a:pPr>
                <a:defRPr/>
              </a:pPr>
              <a:t>‹#›</a:t>
            </a:fld>
            <a:endParaRPr lang="en-US"/>
          </a:p>
        </p:txBody>
      </p:sp>
    </p:spTree>
  </p:cSld>
  <p:clrMapOvr>
    <a:masterClrMapping/>
  </p:clrMapOvr>
  <p:transition spd="med">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2D2556F5-54B3-448C-8AE8-5A0E34EFB397}" type="slidenum">
              <a:rPr lang="en-US"/>
              <a:pPr>
                <a:defRPr/>
              </a:pPr>
              <a:t>‹#›</a:t>
            </a:fld>
            <a:endParaRPr lang="en-US"/>
          </a:p>
        </p:txBody>
      </p:sp>
    </p:spTree>
  </p:cSld>
  <p:clrMapOvr>
    <a:masterClrMapping/>
  </p:clrMapOvr>
  <p:transition spd="med">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833077D7-1959-4310-9C41-16EC813D812F}" type="slidenum">
              <a:rPr lang="en-US"/>
              <a:pPr>
                <a:defRPr/>
              </a:pPr>
              <a:t>‹#›</a:t>
            </a:fld>
            <a:endParaRPr lang="en-US"/>
          </a:p>
        </p:txBody>
      </p:sp>
    </p:spTree>
  </p:cSld>
  <p:clrMapOvr>
    <a:masterClrMapping/>
  </p:clrMapOvr>
  <p:transition spd="med">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35050"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75225" y="1676400"/>
            <a:ext cx="3787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A18CBD93-E822-4941-8913-FF54E7E18A92}" type="slidenum">
              <a:rPr lang="en-US"/>
              <a:pPr>
                <a:defRPr/>
              </a:pPr>
              <a:t>‹#›</a:t>
            </a:fld>
            <a:endParaRPr lang="en-US"/>
          </a:p>
        </p:txBody>
      </p:sp>
    </p:spTree>
  </p:cSld>
  <p:clrMapOvr>
    <a:masterClrMapping/>
  </p:clrMapOvr>
  <p:transition spd="med">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en-US"/>
          </a:p>
        </p:txBody>
      </p:sp>
      <p:sp>
        <p:nvSpPr>
          <p:cNvPr id="9" name="Rectangle 7"/>
          <p:cNvSpPr>
            <a:spLocks noGrp="1" noChangeArrowheads="1"/>
          </p:cNvSpPr>
          <p:nvPr>
            <p:ph type="sldNum" sz="quarter" idx="12"/>
          </p:nvPr>
        </p:nvSpPr>
        <p:spPr>
          <a:ln/>
        </p:spPr>
        <p:txBody>
          <a:bodyPr/>
          <a:lstStyle>
            <a:lvl1pPr>
              <a:defRPr/>
            </a:lvl1pPr>
          </a:lstStyle>
          <a:p>
            <a:pPr>
              <a:defRPr/>
            </a:pPr>
            <a:fld id="{78A87A0D-495D-4E95-BDBC-F9DE760B46A4}" type="slidenum">
              <a:rPr lang="en-US"/>
              <a:pPr>
                <a:defRPr/>
              </a:pPr>
              <a:t>‹#›</a:t>
            </a:fld>
            <a:endParaRPr lang="en-US"/>
          </a:p>
        </p:txBody>
      </p:sp>
    </p:spTree>
  </p:cSld>
  <p:clrMapOvr>
    <a:masterClrMapping/>
  </p:clrMapOvr>
  <p:transition spd="med">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1000" y="2819400"/>
            <a:ext cx="7772400" cy="1104900"/>
          </a:xfrm>
        </p:spPr>
        <p:txBody>
          <a:bodyPr/>
          <a:lstStyle/>
          <a:p>
            <a:r>
              <a:rPr lang="en-US" dirty="0" smtClean="0"/>
              <a:t>Click to edit Master title style</a:t>
            </a:r>
            <a:endParaRPr lang="en-US" dirty="0"/>
          </a:p>
        </p:txBody>
      </p:sp>
      <p:sp>
        <p:nvSpPr>
          <p:cNvPr id="3" name="Rectangle 5"/>
          <p:cNvSpPr>
            <a:spLocks noGrp="1" noChangeArrowheads="1"/>
          </p:cNvSpPr>
          <p:nvPr>
            <p:ph type="dt" sz="half" idx="10"/>
          </p:nvPr>
        </p:nvSpPr>
        <p:spPr>
          <a:ln/>
        </p:spPr>
        <p:txBody>
          <a:bodyPr/>
          <a:lstStyle>
            <a:lvl1pPr>
              <a:defRPr/>
            </a:lvl1pPr>
          </a:lstStyle>
          <a:p>
            <a:pPr>
              <a:defRPr/>
            </a:pPr>
            <a:endParaRPr 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p>
        </p:txBody>
      </p:sp>
      <p:sp>
        <p:nvSpPr>
          <p:cNvPr id="5" name="Rectangle 7"/>
          <p:cNvSpPr>
            <a:spLocks noGrp="1" noChangeArrowheads="1"/>
          </p:cNvSpPr>
          <p:nvPr>
            <p:ph type="sldNum" sz="quarter" idx="12"/>
          </p:nvPr>
        </p:nvSpPr>
        <p:spPr>
          <a:ln/>
        </p:spPr>
        <p:txBody>
          <a:bodyPr/>
          <a:lstStyle>
            <a:lvl1pPr>
              <a:defRPr/>
            </a:lvl1pPr>
          </a:lstStyle>
          <a:p>
            <a:pPr>
              <a:defRPr/>
            </a:pPr>
            <a:fld id="{CAC07D5D-C7E4-44A3-86FA-8CB2C575888A}" type="slidenum">
              <a:rPr lang="en-US"/>
              <a:pPr>
                <a:defRPr/>
              </a:pPr>
              <a:t>‹#›</a:t>
            </a:fld>
            <a:endParaRPr lang="en-US"/>
          </a:p>
        </p:txBody>
      </p:sp>
    </p:spTree>
  </p:cSld>
  <p:clrMapOvr>
    <a:masterClrMapping/>
  </p:clrMapOvr>
  <p:transition spd="med">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en-US"/>
          </a:p>
        </p:txBody>
      </p:sp>
      <p:sp>
        <p:nvSpPr>
          <p:cNvPr id="4" name="Rectangle 7"/>
          <p:cNvSpPr>
            <a:spLocks noGrp="1" noChangeArrowheads="1"/>
          </p:cNvSpPr>
          <p:nvPr>
            <p:ph type="sldNum" sz="quarter" idx="12"/>
          </p:nvPr>
        </p:nvSpPr>
        <p:spPr>
          <a:ln/>
        </p:spPr>
        <p:txBody>
          <a:bodyPr/>
          <a:lstStyle>
            <a:lvl1pPr>
              <a:defRPr/>
            </a:lvl1pPr>
          </a:lstStyle>
          <a:p>
            <a:pPr>
              <a:defRPr/>
            </a:pPr>
            <a:fld id="{8F53DFEC-FB89-4B3A-A961-A546EAAB383F}" type="slidenum">
              <a:rPr lang="en-US"/>
              <a:pPr>
                <a:defRPr/>
              </a:pPr>
              <a:t>‹#›</a:t>
            </a:fld>
            <a:endParaRPr lang="en-US"/>
          </a:p>
        </p:txBody>
      </p:sp>
    </p:spTree>
  </p:cSld>
  <p:clrMapOvr>
    <a:masterClrMapping/>
  </p:clrMapOvr>
  <p:transition spd="med">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6D010624-5FB9-47BA-9134-0E561E5B2D50}" type="slidenum">
              <a:rPr lang="en-US"/>
              <a:pPr>
                <a:defRPr/>
              </a:pPr>
              <a:t>‹#›</a:t>
            </a:fld>
            <a:endParaRPr lang="en-US"/>
          </a:p>
        </p:txBody>
      </p:sp>
    </p:spTree>
  </p:cSld>
  <p:clrMapOvr>
    <a:masterClrMapping/>
  </p:clrMapOvr>
  <p:transition spd="med">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A19CDCA3-F791-4ECB-A452-D81C5F02E0A9}" type="slidenum">
              <a:rPr lang="en-US"/>
              <a:pPr>
                <a:defRPr/>
              </a:pPr>
              <a:t>‹#›</a:t>
            </a:fld>
            <a:endParaRPr lang="en-US"/>
          </a:p>
        </p:txBody>
      </p:sp>
    </p:spTree>
  </p:cSld>
  <p:clrMapOvr>
    <a:masterClrMapping/>
  </p:clrMapOvr>
  <p:transition spd="med">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CC"/>
            </a:gs>
            <a:gs pos="50000">
              <a:srgbClr val="000082"/>
            </a:gs>
            <a:gs pos="100000">
              <a:srgbClr val="0000CC"/>
            </a:gs>
          </a:gsLst>
          <a:lin ang="5400000" scaled="1"/>
        </a:gradFill>
        <a:effectLst/>
      </p:bgPr>
    </p:bg>
    <p:spTree>
      <p:nvGrpSpPr>
        <p:cNvPr id="1" name=""/>
        <p:cNvGrpSpPr/>
        <p:nvPr/>
      </p:nvGrpSpPr>
      <p:grpSpPr>
        <a:xfrm>
          <a:off x="0" y="0"/>
          <a:ext cx="0" cy="0"/>
          <a:chOff x="0" y="0"/>
          <a:chExt cx="0" cy="0"/>
        </a:xfrm>
      </p:grpSpPr>
      <p:sp>
        <p:nvSpPr>
          <p:cNvPr id="4098" name="Line 2"/>
          <p:cNvSpPr>
            <a:spLocks noChangeShapeType="1"/>
          </p:cNvSpPr>
          <p:nvPr/>
        </p:nvSpPr>
        <p:spPr bwMode="auto">
          <a:xfrm>
            <a:off x="0" y="1371600"/>
            <a:ext cx="8026400" cy="0"/>
          </a:xfrm>
          <a:prstGeom prst="line">
            <a:avLst/>
          </a:prstGeom>
          <a:noFill/>
          <a:ln w="50800">
            <a:solidFill>
              <a:schemeClr val="accent2"/>
            </a:solidFill>
            <a:round/>
            <a:headEnd type="none" w="sm" len="sm"/>
            <a:tailEnd type="none" w="sm" len="sm"/>
          </a:ln>
          <a:effectLst/>
        </p:spPr>
        <p:txBody>
          <a:bodyPr wrap="none" anchor="ctr"/>
          <a:lstStyle/>
          <a:p>
            <a:pPr>
              <a:defRPr/>
            </a:pPr>
            <a:endParaRPr lang="en-US"/>
          </a:p>
        </p:txBody>
      </p:sp>
      <p:sp>
        <p:nvSpPr>
          <p:cNvPr id="1027" name="Rectangle 3"/>
          <p:cNvSpPr>
            <a:spLocks noGrp="1" noChangeArrowheads="1"/>
          </p:cNvSpPr>
          <p:nvPr>
            <p:ph type="title"/>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body" idx="1"/>
          </p:nvPr>
        </p:nvSpPr>
        <p:spPr bwMode="auto">
          <a:xfrm>
            <a:off x="1035050" y="1676400"/>
            <a:ext cx="772795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1" name="Rectangle 5"/>
          <p:cNvSpPr>
            <a:spLocks noGrp="1" noChangeArrowheads="1"/>
          </p:cNvSpPr>
          <p:nvPr>
            <p:ph type="dt" sz="half" idx="2"/>
          </p:nvPr>
        </p:nvSpPr>
        <p:spPr bwMode="auto">
          <a:xfrm>
            <a:off x="381000" y="61722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a:lvl1pPr>
          </a:lstStyle>
          <a:p>
            <a:pPr>
              <a:defRPr/>
            </a:pPr>
            <a:endParaRPr lang="en-US"/>
          </a:p>
        </p:txBody>
      </p:sp>
      <p:sp>
        <p:nvSpPr>
          <p:cNvPr id="4102" name="Rectangle 6"/>
          <p:cNvSpPr>
            <a:spLocks noGrp="1" noChangeArrowheads="1"/>
          </p:cNvSpPr>
          <p:nvPr>
            <p:ph type="ftr" sz="quarter" idx="3"/>
          </p:nvPr>
        </p:nvSpPr>
        <p:spPr bwMode="auto">
          <a:xfrm>
            <a:off x="3124200" y="6172200"/>
            <a:ext cx="289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a:lvl1pPr>
          </a:lstStyle>
          <a:p>
            <a:pPr>
              <a:defRPr/>
            </a:pPr>
            <a:endParaRPr lang="en-US"/>
          </a:p>
        </p:txBody>
      </p:sp>
      <p:sp>
        <p:nvSpPr>
          <p:cNvPr id="4103" name="Rectangle 7"/>
          <p:cNvSpPr>
            <a:spLocks noGrp="1" noChangeArrowheads="1"/>
          </p:cNvSpPr>
          <p:nvPr>
            <p:ph type="sldNum" sz="quarter" idx="4"/>
          </p:nvPr>
        </p:nvSpPr>
        <p:spPr bwMode="auto">
          <a:xfrm>
            <a:off x="6858000" y="61722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a:lvl1pPr>
          </a:lstStyle>
          <a:p>
            <a:pPr>
              <a:defRPr/>
            </a:pPr>
            <a:fld id="{BDF45CD8-8C0A-44C8-AD29-DDD373F923A7}"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700"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ransition spd="med">
    <p:wipe/>
  </p:transition>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imes New Roman" pitchFamily="18" charset="0"/>
        </a:defRPr>
      </a:lvl2pPr>
      <a:lvl3pPr algn="l" rtl="0" eaLnBrk="0" fontAlgn="base" hangingPunct="0">
        <a:spcBef>
          <a:spcPct val="0"/>
        </a:spcBef>
        <a:spcAft>
          <a:spcPct val="0"/>
        </a:spcAft>
        <a:defRPr sz="4400">
          <a:solidFill>
            <a:schemeClr val="tx2"/>
          </a:solidFill>
          <a:latin typeface="Times New Roman" pitchFamily="18" charset="0"/>
        </a:defRPr>
      </a:lvl3pPr>
      <a:lvl4pPr algn="l" rtl="0" eaLnBrk="0" fontAlgn="base" hangingPunct="0">
        <a:spcBef>
          <a:spcPct val="0"/>
        </a:spcBef>
        <a:spcAft>
          <a:spcPct val="0"/>
        </a:spcAft>
        <a:defRPr sz="4400">
          <a:solidFill>
            <a:schemeClr val="tx2"/>
          </a:solidFill>
          <a:latin typeface="Times New Roman" pitchFamily="18" charset="0"/>
        </a:defRPr>
      </a:lvl4pPr>
      <a:lvl5pPr algn="l" rtl="0" eaLnBrk="0" fontAlgn="base" hangingPunct="0">
        <a:spcBef>
          <a:spcPct val="0"/>
        </a:spcBef>
        <a:spcAft>
          <a:spcPct val="0"/>
        </a:spcAft>
        <a:defRPr sz="4400">
          <a:solidFill>
            <a:schemeClr val="tx2"/>
          </a:solidFill>
          <a:latin typeface="Times New Roman" pitchFamily="18" charset="0"/>
        </a:defRPr>
      </a:lvl5pPr>
      <a:lvl6pPr marL="457200" algn="l" rtl="0" eaLnBrk="0" fontAlgn="base" hangingPunct="0">
        <a:spcBef>
          <a:spcPct val="0"/>
        </a:spcBef>
        <a:spcAft>
          <a:spcPct val="0"/>
        </a:spcAft>
        <a:defRPr sz="4400">
          <a:solidFill>
            <a:schemeClr val="tx2"/>
          </a:solidFill>
          <a:latin typeface="Times New Roman" pitchFamily="18" charset="0"/>
        </a:defRPr>
      </a:lvl6pPr>
      <a:lvl7pPr marL="914400" algn="l" rtl="0" eaLnBrk="0" fontAlgn="base" hangingPunct="0">
        <a:spcBef>
          <a:spcPct val="0"/>
        </a:spcBef>
        <a:spcAft>
          <a:spcPct val="0"/>
        </a:spcAft>
        <a:defRPr sz="4400">
          <a:solidFill>
            <a:schemeClr val="tx2"/>
          </a:solidFill>
          <a:latin typeface="Times New Roman" pitchFamily="18" charset="0"/>
        </a:defRPr>
      </a:lvl7pPr>
      <a:lvl8pPr marL="1371600" algn="l" rtl="0" eaLnBrk="0" fontAlgn="base" hangingPunct="0">
        <a:spcBef>
          <a:spcPct val="0"/>
        </a:spcBef>
        <a:spcAft>
          <a:spcPct val="0"/>
        </a:spcAft>
        <a:defRPr sz="4400">
          <a:solidFill>
            <a:schemeClr val="tx2"/>
          </a:solidFill>
          <a:latin typeface="Times New Roman" pitchFamily="18" charset="0"/>
        </a:defRPr>
      </a:lvl8pPr>
      <a:lvl9pPr marL="1828800" algn="l"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2"/>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defRPr>
      </a:lvl3pPr>
      <a:lvl4pPr marL="1600200" indent="-228600" algn="l" rtl="0" eaLnBrk="0" fontAlgn="base" hangingPunct="0">
        <a:spcBef>
          <a:spcPct val="20000"/>
        </a:spcBef>
        <a:spcAft>
          <a:spcPct val="0"/>
        </a:spcAft>
        <a:buClr>
          <a:schemeClr val="accent2"/>
        </a:buClr>
        <a:buChar char="•"/>
        <a:defRPr sz="2000">
          <a:solidFill>
            <a:schemeClr val="tx1"/>
          </a:solidFill>
          <a:latin typeface="+mn-lt"/>
        </a:defRPr>
      </a:lvl4pPr>
      <a:lvl5pPr marL="2057400" indent="-228600" algn="l" rtl="0" eaLnBrk="0" fontAlgn="base" hangingPunct="0">
        <a:spcBef>
          <a:spcPct val="20000"/>
        </a:spcBef>
        <a:spcAft>
          <a:spcPct val="0"/>
        </a:spcAft>
        <a:buClr>
          <a:schemeClr val="tx1"/>
        </a:buClr>
        <a:buChar char="•"/>
        <a:defRPr sz="2000">
          <a:solidFill>
            <a:schemeClr val="tx1"/>
          </a:solidFill>
          <a:latin typeface="+mn-lt"/>
        </a:defRPr>
      </a:lvl5pPr>
      <a:lvl6pPr marL="2514600" indent="-228600" algn="l" rtl="0" eaLnBrk="0" fontAlgn="base" hangingPunct="0">
        <a:spcBef>
          <a:spcPct val="20000"/>
        </a:spcBef>
        <a:spcAft>
          <a:spcPct val="0"/>
        </a:spcAft>
        <a:buClr>
          <a:schemeClr val="tx1"/>
        </a:buClr>
        <a:buChar char="•"/>
        <a:defRPr sz="2000">
          <a:solidFill>
            <a:schemeClr val="tx1"/>
          </a:solidFill>
          <a:latin typeface="+mn-lt"/>
        </a:defRPr>
      </a:lvl6pPr>
      <a:lvl7pPr marL="2971800" indent="-228600" algn="l" rtl="0" eaLnBrk="0" fontAlgn="base" hangingPunct="0">
        <a:spcBef>
          <a:spcPct val="20000"/>
        </a:spcBef>
        <a:spcAft>
          <a:spcPct val="0"/>
        </a:spcAft>
        <a:buClr>
          <a:schemeClr val="tx1"/>
        </a:buClr>
        <a:buChar char="•"/>
        <a:defRPr sz="2000">
          <a:solidFill>
            <a:schemeClr val="tx1"/>
          </a:solidFill>
          <a:latin typeface="+mn-lt"/>
        </a:defRPr>
      </a:lvl7pPr>
      <a:lvl8pPr marL="3429000" indent="-228600" algn="l" rtl="0" eaLnBrk="0" fontAlgn="base" hangingPunct="0">
        <a:spcBef>
          <a:spcPct val="20000"/>
        </a:spcBef>
        <a:spcAft>
          <a:spcPct val="0"/>
        </a:spcAft>
        <a:buClr>
          <a:schemeClr val="tx1"/>
        </a:buClr>
        <a:buChar char="•"/>
        <a:defRPr sz="2000">
          <a:solidFill>
            <a:schemeClr val="tx1"/>
          </a:solidFill>
          <a:latin typeface="+mn-lt"/>
        </a:defRPr>
      </a:lvl8pPr>
      <a:lvl9pPr marL="3886200" indent="-228600" algn="l" rtl="0" eaLnBrk="0" fontAlgn="base" hangingPunct="0">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wmf"/><Relationship Id="rId4" Type="http://schemas.openxmlformats.org/officeDocument/2006/relationships/image" Target="../media/image2.wmf"/></Relationships>
</file>

<file path=ppt/slides/_rels/slide30.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oleObject" Target="../embeddings/oleObject1.bin"/><Relationship Id="rId7" Type="http://schemas.openxmlformats.org/officeDocument/2006/relationships/oleObject" Target="../embeddings/oleObject5.bin"/><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4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1.xml"/><Relationship Id="rId4" Type="http://schemas.openxmlformats.org/officeDocument/2006/relationships/hyperlink" Target="http://www.sloan-c.org/publications/books/index.asp" TargetMode="Externa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p:txBody>
          <a:bodyPr/>
          <a:lstStyle/>
          <a:p>
            <a:r>
              <a:rPr lang="en-US" dirty="0" smtClean="0"/>
              <a:t>Models of Blended Learning</a:t>
            </a:r>
            <a:endParaRPr lang="en-US" dirty="0"/>
          </a:p>
        </p:txBody>
      </p:sp>
      <p:sp>
        <p:nvSpPr>
          <p:cNvPr id="3" name="Subtitle 2"/>
          <p:cNvSpPr>
            <a:spLocks noGrp="1"/>
          </p:cNvSpPr>
          <p:nvPr>
            <p:ph type="subTitle" sz="quarter" idx="1"/>
          </p:nvPr>
        </p:nvSpPr>
        <p:spPr/>
        <p:txBody>
          <a:bodyPr/>
          <a:lstStyle/>
          <a:p>
            <a:endParaRPr lang="en-US"/>
          </a:p>
        </p:txBody>
      </p:sp>
    </p:spTree>
  </p:cSld>
  <p:clrMapOvr>
    <a:masterClrMapping/>
  </p:clrMapOvr>
  <p:transition spd="med">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4"/>
          <p:cNvGrpSpPr>
            <a:grpSpLocks/>
          </p:cNvGrpSpPr>
          <p:nvPr/>
        </p:nvGrpSpPr>
        <p:grpSpPr bwMode="auto">
          <a:xfrm>
            <a:off x="685800" y="1447800"/>
            <a:ext cx="7620000" cy="5410200"/>
            <a:chOff x="384" y="528"/>
            <a:chExt cx="4512" cy="3552"/>
          </a:xfrm>
        </p:grpSpPr>
        <p:sp>
          <p:nvSpPr>
            <p:cNvPr id="48" name="Oval 29"/>
            <p:cNvSpPr>
              <a:spLocks noChangeArrowheads="1"/>
            </p:cNvSpPr>
            <p:nvPr/>
          </p:nvSpPr>
          <p:spPr bwMode="auto">
            <a:xfrm>
              <a:off x="384" y="528"/>
              <a:ext cx="4512" cy="3552"/>
            </a:xfrm>
            <a:prstGeom prst="ellipse">
              <a:avLst/>
            </a:prstGeom>
            <a:gradFill rotWithShape="1">
              <a:gsLst>
                <a:gs pos="0">
                  <a:srgbClr val="003399">
                    <a:alpha val="49001"/>
                  </a:srgbClr>
                </a:gs>
                <a:gs pos="100000">
                  <a:srgbClr val="FF3300">
                    <a:alpha val="57001"/>
                  </a:srgbClr>
                </a:gs>
              </a:gsLst>
              <a:path path="shape">
                <a:fillToRect l="50000" t="50000" r="50000" b="50000"/>
              </a:path>
            </a:gradFill>
            <a:ln w="9525">
              <a:solidFill>
                <a:schemeClr val="tx1"/>
              </a:solidFill>
              <a:round/>
              <a:headEnd/>
              <a:tailEnd/>
            </a:ln>
          </p:spPr>
          <p:txBody>
            <a:bodyPr wrap="none" anchor="ctr"/>
            <a:lstStyle/>
            <a:p>
              <a:pPr algn="ctr" eaLnBrk="1" hangingPunct="1"/>
              <a:endParaRPr lang="en-US" sz="1800">
                <a:solidFill>
                  <a:srgbClr val="000000"/>
                </a:solidFill>
                <a:latin typeface="Arial" pitchFamily="34" charset="0"/>
                <a:cs typeface="Arial" pitchFamily="34" charset="0"/>
              </a:endParaRPr>
            </a:p>
          </p:txBody>
        </p:sp>
        <p:sp>
          <p:nvSpPr>
            <p:cNvPr id="49" name="Text Box 7"/>
            <p:cNvSpPr txBox="1">
              <a:spLocks noChangeArrowheads="1"/>
            </p:cNvSpPr>
            <p:nvPr/>
          </p:nvSpPr>
          <p:spPr bwMode="auto">
            <a:xfrm>
              <a:off x="1872" y="3024"/>
              <a:ext cx="1488" cy="768"/>
            </a:xfrm>
            <a:prstGeom prst="rect">
              <a:avLst/>
            </a:prstGeom>
            <a:noFill/>
            <a:ln w="9525">
              <a:noFill/>
              <a:miter lim="800000"/>
              <a:headEnd/>
              <a:tailEnd/>
            </a:ln>
          </p:spPr>
          <p:txBody>
            <a:bodyPr>
              <a:spAutoFit/>
            </a:bodyPr>
            <a:lstStyle/>
            <a:p>
              <a:pPr algn="ctr" eaLnBrk="1" hangingPunct="1"/>
              <a:r>
                <a:rPr lang="en-US" sz="1400" dirty="0">
                  <a:solidFill>
                    <a:srgbClr val="000000"/>
                  </a:solidFill>
                  <a:latin typeface="Arial" pitchFamily="34" charset="0"/>
                  <a:cs typeface="Arial" pitchFamily="34" charset="0"/>
                </a:rPr>
                <a:t>   </a:t>
              </a:r>
              <a:r>
                <a:rPr lang="en-US" sz="1400" dirty="0">
                  <a:solidFill>
                    <a:srgbClr val="FFFFFF"/>
                  </a:solidFill>
                  <a:latin typeface="Arial" pitchFamily="34" charset="0"/>
                  <a:cs typeface="Arial" pitchFamily="34" charset="0"/>
                </a:rPr>
                <a:t>Synthesis/ Evaluation  </a:t>
              </a:r>
            </a:p>
            <a:p>
              <a:pPr algn="ctr" eaLnBrk="1" hangingPunct="1"/>
              <a:r>
                <a:rPr lang="en-US" sz="1400" dirty="0">
                  <a:solidFill>
                    <a:srgbClr val="FFFFFF"/>
                  </a:solidFill>
                  <a:latin typeface="Arial" pitchFamily="34" charset="0"/>
                  <a:cs typeface="Arial" pitchFamily="34" charset="0"/>
                </a:rPr>
                <a:t>(Assignments/Assessment)</a:t>
              </a:r>
            </a:p>
            <a:p>
              <a:pPr algn="ctr" eaLnBrk="1" hangingPunct="1"/>
              <a:r>
                <a:rPr lang="en-US" sz="1400" dirty="0">
                  <a:solidFill>
                    <a:srgbClr val="FFFFFF"/>
                  </a:solidFill>
                  <a:latin typeface="Arial" pitchFamily="34" charset="0"/>
                  <a:cs typeface="Arial" pitchFamily="34" charset="0"/>
                </a:rPr>
                <a:t>  Papers, Tests, Student </a:t>
              </a:r>
            </a:p>
            <a:p>
              <a:pPr algn="ctr" eaLnBrk="1" hangingPunct="1"/>
              <a:r>
                <a:rPr lang="en-US" sz="1400" dirty="0">
                  <a:solidFill>
                    <a:srgbClr val="FFFFFF"/>
                  </a:solidFill>
                  <a:latin typeface="Arial" pitchFamily="34" charset="0"/>
                  <a:cs typeface="Arial" pitchFamily="34" charset="0"/>
                </a:rPr>
                <a:t>     Presentations (PPT,    </a:t>
              </a:r>
            </a:p>
            <a:p>
              <a:pPr algn="ctr" eaLnBrk="1" hangingPunct="1"/>
              <a:r>
                <a:rPr lang="en-US" sz="1400" dirty="0">
                  <a:solidFill>
                    <a:srgbClr val="FFFFFF"/>
                  </a:solidFill>
                  <a:latin typeface="Arial" pitchFamily="34" charset="0"/>
                  <a:cs typeface="Arial" pitchFamily="34" charset="0"/>
                </a:rPr>
                <a:t>      </a:t>
              </a:r>
              <a:r>
                <a:rPr lang="en-US" sz="1400" dirty="0" err="1">
                  <a:solidFill>
                    <a:srgbClr val="FFFFFF"/>
                  </a:solidFill>
                  <a:latin typeface="Arial" pitchFamily="34" charset="0"/>
                  <a:cs typeface="Arial" pitchFamily="34" charset="0"/>
                </a:rPr>
                <a:t>Youtube</a:t>
              </a:r>
              <a:r>
                <a:rPr lang="en-US" sz="1400" dirty="0">
                  <a:solidFill>
                    <a:srgbClr val="FFFFFF"/>
                  </a:solidFill>
                  <a:latin typeface="Arial" pitchFamily="34" charset="0"/>
                  <a:cs typeface="Arial" pitchFamily="34" charset="0"/>
                </a:rPr>
                <a:t>), E-Portfolios</a:t>
              </a:r>
            </a:p>
          </p:txBody>
        </p:sp>
        <p:sp>
          <p:nvSpPr>
            <p:cNvPr id="50" name="Text Box 10"/>
            <p:cNvSpPr txBox="1">
              <a:spLocks noChangeArrowheads="1"/>
            </p:cNvSpPr>
            <p:nvPr/>
          </p:nvSpPr>
          <p:spPr bwMode="auto">
            <a:xfrm>
              <a:off x="864" y="1344"/>
              <a:ext cx="1076" cy="393"/>
            </a:xfrm>
            <a:prstGeom prst="rect">
              <a:avLst/>
            </a:prstGeom>
            <a:noFill/>
            <a:ln w="9525">
              <a:noFill/>
              <a:miter lim="800000"/>
              <a:headEnd/>
              <a:tailEnd/>
            </a:ln>
          </p:spPr>
          <p:txBody>
            <a:bodyPr>
              <a:spAutoFit/>
            </a:bodyPr>
            <a:lstStyle/>
            <a:p>
              <a:pPr eaLnBrk="1" hangingPunct="1">
                <a:spcBef>
                  <a:spcPct val="50000"/>
                </a:spcBef>
              </a:pPr>
              <a:r>
                <a:rPr lang="en-US" sz="1400">
                  <a:solidFill>
                    <a:srgbClr val="000000"/>
                  </a:solidFill>
                  <a:latin typeface="Arial" pitchFamily="34" charset="0"/>
                  <a:cs typeface="Arial" pitchFamily="34" charset="0"/>
                </a:rPr>
                <a:t>    </a:t>
              </a:r>
              <a:r>
                <a:rPr lang="en-US" sz="1400">
                  <a:solidFill>
                    <a:srgbClr val="FFFFFF"/>
                  </a:solidFill>
                  <a:latin typeface="Arial" pitchFamily="34" charset="0"/>
                  <a:cs typeface="Arial" pitchFamily="34" charset="0"/>
                </a:rPr>
                <a:t>Reflection</a:t>
              </a:r>
            </a:p>
            <a:p>
              <a:pPr eaLnBrk="1" hangingPunct="1">
                <a:spcBef>
                  <a:spcPct val="50000"/>
                </a:spcBef>
              </a:pPr>
              <a:r>
                <a:rPr lang="en-US" sz="1400">
                  <a:solidFill>
                    <a:srgbClr val="FFFFFF"/>
                  </a:solidFill>
                  <a:latin typeface="Arial" pitchFamily="34" charset="0"/>
                  <a:cs typeface="Arial" pitchFamily="34" charset="0"/>
                </a:rPr>
                <a:t> (Blog,Journal)</a:t>
              </a:r>
            </a:p>
          </p:txBody>
        </p:sp>
        <p:sp>
          <p:nvSpPr>
            <p:cNvPr id="51" name="Text Box 13"/>
            <p:cNvSpPr txBox="1">
              <a:spLocks noChangeArrowheads="1"/>
            </p:cNvSpPr>
            <p:nvPr/>
          </p:nvSpPr>
          <p:spPr bwMode="auto">
            <a:xfrm>
              <a:off x="672" y="2300"/>
              <a:ext cx="1536" cy="728"/>
            </a:xfrm>
            <a:prstGeom prst="rect">
              <a:avLst/>
            </a:prstGeom>
            <a:noFill/>
            <a:ln w="9525">
              <a:noFill/>
              <a:miter lim="800000"/>
              <a:headEnd/>
              <a:tailEnd/>
            </a:ln>
          </p:spPr>
          <p:txBody>
            <a:bodyPr>
              <a:spAutoFit/>
            </a:bodyPr>
            <a:lstStyle/>
            <a:p>
              <a:pPr eaLnBrk="1" hangingPunct="1">
                <a:spcBef>
                  <a:spcPct val="50000"/>
                </a:spcBef>
              </a:pPr>
              <a:r>
                <a:rPr lang="en-US" sz="1400" dirty="0">
                  <a:solidFill>
                    <a:srgbClr val="99CC00"/>
                  </a:solidFill>
                  <a:latin typeface="Arial" pitchFamily="34" charset="0"/>
                  <a:cs typeface="Arial" pitchFamily="34" charset="0"/>
                </a:rPr>
                <a:t> </a:t>
              </a:r>
            </a:p>
            <a:p>
              <a:pPr eaLnBrk="1" hangingPunct="1">
                <a:spcBef>
                  <a:spcPct val="50000"/>
                </a:spcBef>
              </a:pPr>
              <a:r>
                <a:rPr lang="en-US" sz="1400" dirty="0">
                  <a:solidFill>
                    <a:srgbClr val="FFFFFF"/>
                  </a:solidFill>
                  <a:latin typeface="Arial" pitchFamily="34" charset="0"/>
                  <a:cs typeface="Arial" pitchFamily="34" charset="0"/>
                </a:rPr>
                <a:t>Collaboration/Student          Generated Content</a:t>
              </a:r>
              <a:r>
                <a:rPr lang="en-US" sz="1400" dirty="0">
                  <a:solidFill>
                    <a:srgbClr val="99CC00"/>
                  </a:solidFill>
                  <a:latin typeface="Arial" pitchFamily="34" charset="0"/>
                  <a:cs typeface="Arial" pitchFamily="34" charset="0"/>
                </a:rPr>
                <a:t> </a:t>
              </a:r>
              <a:r>
                <a:rPr lang="en-US" sz="1400" dirty="0">
                  <a:solidFill>
                    <a:srgbClr val="FFFFFF"/>
                  </a:solidFill>
                  <a:latin typeface="Arial" pitchFamily="34" charset="0"/>
                  <a:cs typeface="Arial" pitchFamily="34" charset="0"/>
                </a:rPr>
                <a:t>                  </a:t>
              </a:r>
            </a:p>
            <a:p>
              <a:pPr eaLnBrk="1" hangingPunct="1">
                <a:spcBef>
                  <a:spcPct val="50000"/>
                </a:spcBef>
              </a:pPr>
              <a:r>
                <a:rPr lang="en-US" sz="1400" dirty="0">
                  <a:solidFill>
                    <a:srgbClr val="FFFFFF"/>
                  </a:solidFill>
                  <a:latin typeface="Arial" pitchFamily="34" charset="0"/>
                  <a:cs typeface="Arial" pitchFamily="34" charset="0"/>
                </a:rPr>
                <a:t>               (Wiki)</a:t>
              </a:r>
              <a:endParaRPr lang="en-US" sz="1600" dirty="0">
                <a:solidFill>
                  <a:srgbClr val="FFFFFF"/>
                </a:solidFill>
                <a:latin typeface="Arial" pitchFamily="34" charset="0"/>
                <a:cs typeface="Arial" pitchFamily="34" charset="0"/>
              </a:endParaRPr>
            </a:p>
          </p:txBody>
        </p:sp>
        <p:sp>
          <p:nvSpPr>
            <p:cNvPr id="52" name="Text Box 15"/>
            <p:cNvSpPr txBox="1">
              <a:spLocks noChangeArrowheads="1"/>
            </p:cNvSpPr>
            <p:nvPr/>
          </p:nvSpPr>
          <p:spPr bwMode="auto">
            <a:xfrm>
              <a:off x="3264" y="1392"/>
              <a:ext cx="1248" cy="326"/>
            </a:xfrm>
            <a:prstGeom prst="rect">
              <a:avLst/>
            </a:prstGeom>
            <a:noFill/>
            <a:ln w="9525">
              <a:noFill/>
              <a:miter lim="800000"/>
              <a:headEnd/>
              <a:tailEnd/>
            </a:ln>
          </p:spPr>
          <p:txBody>
            <a:bodyPr>
              <a:spAutoFit/>
            </a:bodyPr>
            <a:lstStyle/>
            <a:p>
              <a:pPr eaLnBrk="1" hangingPunct="1"/>
              <a:r>
                <a:rPr lang="en-US" sz="1400">
                  <a:solidFill>
                    <a:srgbClr val="000000"/>
                  </a:solidFill>
                  <a:latin typeface="Arial" pitchFamily="34" charset="0"/>
                  <a:cs typeface="Arial" pitchFamily="34" charset="0"/>
                </a:rPr>
                <a:t>     </a:t>
              </a:r>
              <a:r>
                <a:rPr lang="en-US" sz="1400">
                  <a:solidFill>
                    <a:srgbClr val="FFFFFF"/>
                  </a:solidFill>
                  <a:latin typeface="Arial" pitchFamily="34" charset="0"/>
                  <a:cs typeface="Arial" pitchFamily="34" charset="0"/>
                </a:rPr>
                <a:t>Social/Emotional</a:t>
              </a:r>
            </a:p>
            <a:p>
              <a:pPr eaLnBrk="1" hangingPunct="1"/>
              <a:r>
                <a:rPr lang="en-US" sz="1400">
                  <a:solidFill>
                    <a:srgbClr val="FFFFFF"/>
                  </a:solidFill>
                  <a:latin typeface="Arial" pitchFamily="34" charset="0"/>
                  <a:cs typeface="Arial" pitchFamily="34" charset="0"/>
                </a:rPr>
                <a:t>             (F2F)</a:t>
              </a:r>
            </a:p>
          </p:txBody>
        </p:sp>
        <p:sp>
          <p:nvSpPr>
            <p:cNvPr id="53" name="Text Box 19"/>
            <p:cNvSpPr txBox="1">
              <a:spLocks noChangeArrowheads="1"/>
            </p:cNvSpPr>
            <p:nvPr/>
          </p:nvSpPr>
          <p:spPr bwMode="auto">
            <a:xfrm>
              <a:off x="3375" y="2405"/>
              <a:ext cx="1295" cy="624"/>
            </a:xfrm>
            <a:prstGeom prst="rect">
              <a:avLst/>
            </a:prstGeom>
            <a:noFill/>
            <a:ln w="9525">
              <a:noFill/>
              <a:miter lim="800000"/>
              <a:headEnd/>
              <a:tailEnd/>
            </a:ln>
          </p:spPr>
          <p:txBody>
            <a:bodyPr>
              <a:spAutoFit/>
            </a:bodyPr>
            <a:lstStyle/>
            <a:p>
              <a:pPr eaLnBrk="1" hangingPunct="1">
                <a:spcBef>
                  <a:spcPct val="50000"/>
                </a:spcBef>
              </a:pPr>
              <a:r>
                <a:rPr lang="en-US" sz="1400" dirty="0">
                  <a:solidFill>
                    <a:srgbClr val="FFFFFF"/>
                  </a:solidFill>
                  <a:latin typeface="Arial" pitchFamily="34" charset="0"/>
                  <a:cs typeface="Arial" pitchFamily="34" charset="0"/>
                </a:rPr>
                <a:t>   Dialectic/Questioning</a:t>
              </a:r>
            </a:p>
            <a:p>
              <a:pPr eaLnBrk="1" hangingPunct="1">
                <a:spcBef>
                  <a:spcPct val="50000"/>
                </a:spcBef>
              </a:pPr>
              <a:r>
                <a:rPr lang="en-US" sz="1400" dirty="0">
                  <a:solidFill>
                    <a:srgbClr val="FFFFFF"/>
                  </a:solidFill>
                  <a:latin typeface="Arial" pitchFamily="34" charset="0"/>
                  <a:cs typeface="Arial" pitchFamily="34" charset="0"/>
                </a:rPr>
                <a:t>   (Discussion Board)</a:t>
              </a:r>
            </a:p>
            <a:p>
              <a:pPr eaLnBrk="1" hangingPunct="1">
                <a:spcBef>
                  <a:spcPct val="50000"/>
                </a:spcBef>
              </a:pPr>
              <a:endParaRPr lang="en-US" sz="1600" dirty="0">
                <a:solidFill>
                  <a:srgbClr val="FFFFFF"/>
                </a:solidFill>
                <a:latin typeface="Arial" pitchFamily="34" charset="0"/>
                <a:cs typeface="Arial" pitchFamily="34" charset="0"/>
              </a:endParaRPr>
            </a:p>
          </p:txBody>
        </p:sp>
        <p:sp>
          <p:nvSpPr>
            <p:cNvPr id="54" name="Rectangle 25"/>
            <p:cNvSpPr>
              <a:spLocks noChangeArrowheads="1"/>
            </p:cNvSpPr>
            <p:nvPr/>
          </p:nvSpPr>
          <p:spPr bwMode="auto">
            <a:xfrm>
              <a:off x="2064" y="2160"/>
              <a:ext cx="976" cy="491"/>
            </a:xfrm>
            <a:prstGeom prst="rect">
              <a:avLst/>
            </a:prstGeom>
            <a:noFill/>
            <a:ln w="12700">
              <a:noFill/>
              <a:miter lim="800000"/>
              <a:headEnd type="none" w="sm" len="sm"/>
              <a:tailEnd type="none" w="sm" len="sm"/>
            </a:ln>
          </p:spPr>
          <p:txBody>
            <a:bodyPr wrap="none">
              <a:spAutoFit/>
            </a:bodyPr>
            <a:lstStyle/>
            <a:p>
              <a:pPr eaLnBrk="1" hangingPunct="1">
                <a:spcBef>
                  <a:spcPct val="50000"/>
                </a:spcBef>
              </a:pPr>
              <a:r>
                <a:rPr lang="en-US" sz="1800" b="1">
                  <a:solidFill>
                    <a:srgbClr val="FFFFFF"/>
                  </a:solidFill>
                  <a:cs typeface="Arial" pitchFamily="34" charset="0"/>
                </a:rPr>
                <a:t>Blending with</a:t>
              </a:r>
            </a:p>
            <a:p>
              <a:pPr eaLnBrk="1" hangingPunct="1">
                <a:spcBef>
                  <a:spcPct val="50000"/>
                </a:spcBef>
              </a:pPr>
              <a:r>
                <a:rPr lang="en-US" sz="1800" b="1">
                  <a:solidFill>
                    <a:srgbClr val="FFFFFF"/>
                  </a:solidFill>
                  <a:cs typeface="Arial" pitchFamily="34" charset="0"/>
                </a:rPr>
                <a:t>      Purpose</a:t>
              </a:r>
              <a:endParaRPr lang="en-US" sz="1600" b="1">
                <a:solidFill>
                  <a:srgbClr val="FFFFFF"/>
                </a:solidFill>
                <a:latin typeface="Arial" pitchFamily="34" charset="0"/>
                <a:cs typeface="Arial" pitchFamily="34" charset="0"/>
              </a:endParaRPr>
            </a:p>
          </p:txBody>
        </p:sp>
        <p:sp>
          <p:nvSpPr>
            <p:cNvPr id="55" name="Text Box 33"/>
            <p:cNvSpPr txBox="1">
              <a:spLocks noChangeArrowheads="1"/>
            </p:cNvSpPr>
            <p:nvPr/>
          </p:nvSpPr>
          <p:spPr bwMode="auto">
            <a:xfrm>
              <a:off x="1872" y="912"/>
              <a:ext cx="1680" cy="326"/>
            </a:xfrm>
            <a:prstGeom prst="rect">
              <a:avLst/>
            </a:prstGeom>
            <a:noFill/>
            <a:ln w="9525">
              <a:noFill/>
              <a:miter lim="800000"/>
              <a:headEnd/>
              <a:tailEnd/>
            </a:ln>
          </p:spPr>
          <p:txBody>
            <a:bodyPr>
              <a:spAutoFit/>
            </a:bodyPr>
            <a:lstStyle/>
            <a:p>
              <a:pPr eaLnBrk="1" hangingPunct="1"/>
              <a:r>
                <a:rPr lang="en-US" sz="1400">
                  <a:solidFill>
                    <a:srgbClr val="FFFFFF"/>
                  </a:solidFill>
                  <a:latin typeface="Arial" pitchFamily="34" charset="0"/>
                  <a:cs typeface="Arial" pitchFamily="34" charset="0"/>
                </a:rPr>
                <a:t>             Content </a:t>
              </a:r>
            </a:p>
            <a:p>
              <a:pPr eaLnBrk="1" hangingPunct="1"/>
              <a:r>
                <a:rPr lang="en-US" sz="1400">
                  <a:solidFill>
                    <a:srgbClr val="FFFFFF"/>
                  </a:solidFill>
                  <a:latin typeface="Arial" pitchFamily="34" charset="0"/>
                  <a:cs typeface="Arial" pitchFamily="34" charset="0"/>
                </a:rPr>
                <a:t>     (CMS/Media/MUVE)</a:t>
              </a:r>
            </a:p>
          </p:txBody>
        </p:sp>
      </p:grpSp>
      <p:sp>
        <p:nvSpPr>
          <p:cNvPr id="56" name="Rectangle 55"/>
          <p:cNvSpPr/>
          <p:nvPr/>
        </p:nvSpPr>
        <p:spPr>
          <a:xfrm>
            <a:off x="0" y="762000"/>
            <a:ext cx="8229600" cy="584775"/>
          </a:xfrm>
          <a:prstGeom prst="rect">
            <a:avLst/>
          </a:prstGeom>
        </p:spPr>
        <p:txBody>
          <a:bodyPr wrap="square">
            <a:spAutoFit/>
          </a:bodyPr>
          <a:lstStyle/>
          <a:p>
            <a:r>
              <a:rPr lang="en-US" sz="3200" dirty="0" smtClean="0">
                <a:solidFill>
                  <a:srgbClr val="00FFFF"/>
                </a:solidFill>
                <a:cs typeface="Courier New" pitchFamily="49" charset="0"/>
              </a:rPr>
              <a:t>Blending with Purpose</a:t>
            </a:r>
            <a:r>
              <a:rPr lang="en-US" sz="3200" dirty="0" smtClean="0">
                <a:solidFill>
                  <a:srgbClr val="FFFFFF"/>
                </a:solidFill>
                <a:cs typeface="Courier New" pitchFamily="49" charset="0"/>
              </a:rPr>
              <a:t> </a:t>
            </a:r>
            <a:r>
              <a:rPr lang="en-US" sz="3200" dirty="0" smtClean="0">
                <a:solidFill>
                  <a:srgbClr val="CC00FF"/>
                </a:solidFill>
                <a:cs typeface="Courier New" pitchFamily="49" charset="0"/>
              </a:rPr>
              <a:t>–</a:t>
            </a:r>
            <a:r>
              <a:rPr lang="en-US" sz="3200" dirty="0" smtClean="0">
                <a:solidFill>
                  <a:srgbClr val="FFFFFF"/>
                </a:solidFill>
                <a:cs typeface="Courier New" pitchFamily="49" charset="0"/>
              </a:rPr>
              <a:t> The Multimodal Model</a:t>
            </a:r>
            <a:r>
              <a:rPr lang="en-US" sz="3200" dirty="0" smtClean="0">
                <a:solidFill>
                  <a:srgbClr val="FF3399"/>
                </a:solidFill>
                <a:cs typeface="Courier New" pitchFamily="49" charset="0"/>
              </a:rPr>
              <a:t>  </a:t>
            </a:r>
            <a:endParaRPr lang="en-US" sz="3200" dirty="0">
              <a:solidFill>
                <a:srgbClr val="FF3399"/>
              </a:solidFill>
              <a:cs typeface="Courier New" pitchFamily="49" charset="0"/>
            </a:endParaRPr>
          </a:p>
        </p:txBody>
      </p:sp>
    </p:spTree>
  </p:cSld>
  <p:clrMapOvr>
    <a:masterClrMapping/>
  </p:clrMapOvr>
  <p:transition spd="med">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sz="4000" dirty="0" smtClean="0"/>
              <a:t>An </a:t>
            </a:r>
            <a:r>
              <a:rPr lang="en-US" sz="4000" smtClean="0"/>
              <a:t>Institutional Model </a:t>
            </a:r>
            <a:r>
              <a:rPr lang="en-US" sz="4000" dirty="0" smtClean="0"/>
              <a:t>of Technology and Enhanced Learning</a:t>
            </a:r>
          </a:p>
        </p:txBody>
      </p:sp>
      <p:sp>
        <p:nvSpPr>
          <p:cNvPr id="14339" name="Oval 3"/>
          <p:cNvSpPr>
            <a:spLocks noChangeArrowheads="1"/>
          </p:cNvSpPr>
          <p:nvPr/>
        </p:nvSpPr>
        <p:spPr bwMode="auto">
          <a:xfrm>
            <a:off x="4343400" y="1828800"/>
            <a:ext cx="3962400" cy="4137025"/>
          </a:xfrm>
          <a:prstGeom prst="ellipse">
            <a:avLst/>
          </a:prstGeom>
          <a:noFill/>
          <a:ln w="57150">
            <a:solidFill>
              <a:schemeClr val="tx2"/>
            </a:solidFill>
            <a:round/>
            <a:headEnd type="none" w="sm" len="sm"/>
            <a:tailEnd type="none" w="sm" len="sm"/>
          </a:ln>
        </p:spPr>
        <p:txBody>
          <a:bodyPr wrap="none" anchor="ctr"/>
          <a:lstStyle/>
          <a:p>
            <a:pPr algn="ctr"/>
            <a:endParaRPr lang="en-US"/>
          </a:p>
        </p:txBody>
      </p:sp>
      <p:sp>
        <p:nvSpPr>
          <p:cNvPr id="14340" name="Oval 4"/>
          <p:cNvSpPr>
            <a:spLocks noChangeArrowheads="1"/>
          </p:cNvSpPr>
          <p:nvPr/>
        </p:nvSpPr>
        <p:spPr bwMode="auto">
          <a:xfrm>
            <a:off x="2057400" y="1905000"/>
            <a:ext cx="4114800" cy="4114800"/>
          </a:xfrm>
          <a:prstGeom prst="ellipse">
            <a:avLst/>
          </a:prstGeom>
          <a:noFill/>
          <a:ln w="57150">
            <a:solidFill>
              <a:schemeClr val="tx2"/>
            </a:solidFill>
            <a:round/>
            <a:headEnd type="none" w="sm" len="sm"/>
            <a:tailEnd type="none" w="sm" len="sm"/>
          </a:ln>
        </p:spPr>
        <p:txBody>
          <a:bodyPr wrap="none" anchor="ctr"/>
          <a:lstStyle/>
          <a:p>
            <a:pPr algn="ctr"/>
            <a:endParaRPr lang="en-US"/>
          </a:p>
        </p:txBody>
      </p:sp>
      <p:sp>
        <p:nvSpPr>
          <p:cNvPr id="14341" name="Text Box 5"/>
          <p:cNvSpPr txBox="1">
            <a:spLocks noChangeArrowheads="1"/>
          </p:cNvSpPr>
          <p:nvPr/>
        </p:nvSpPr>
        <p:spPr bwMode="auto">
          <a:xfrm>
            <a:off x="2528888" y="2641600"/>
            <a:ext cx="1760537" cy="1282700"/>
          </a:xfrm>
          <a:prstGeom prst="rect">
            <a:avLst/>
          </a:prstGeom>
          <a:noFill/>
          <a:ln w="12700">
            <a:noFill/>
            <a:miter lim="800000"/>
            <a:headEnd type="none" w="sm" len="sm"/>
            <a:tailEnd type="none" w="sm" len="sm"/>
          </a:ln>
        </p:spPr>
        <p:txBody>
          <a:bodyPr wrap="none">
            <a:spAutoFit/>
          </a:bodyPr>
          <a:lstStyle/>
          <a:p>
            <a:pPr algn="ctr"/>
            <a:r>
              <a:rPr lang="en-US" sz="2600" dirty="0"/>
              <a:t>Technology</a:t>
            </a:r>
          </a:p>
          <a:p>
            <a:pPr algn="ctr"/>
            <a:r>
              <a:rPr lang="en-US" sz="2600" dirty="0"/>
              <a:t>Augmented</a:t>
            </a:r>
          </a:p>
          <a:p>
            <a:pPr algn="ctr"/>
            <a:r>
              <a:rPr lang="en-US" sz="2600" dirty="0"/>
              <a:t>(E)</a:t>
            </a:r>
          </a:p>
        </p:txBody>
      </p:sp>
      <p:sp>
        <p:nvSpPr>
          <p:cNvPr id="14342" name="AutoShape 6"/>
          <p:cNvSpPr>
            <a:spLocks noChangeArrowheads="1"/>
          </p:cNvSpPr>
          <p:nvPr/>
        </p:nvSpPr>
        <p:spPr bwMode="auto">
          <a:xfrm>
            <a:off x="1524000" y="4648200"/>
            <a:ext cx="3249613" cy="1147763"/>
          </a:xfrm>
          <a:prstGeom prst="rightArrow">
            <a:avLst>
              <a:gd name="adj1" fmla="val 50000"/>
              <a:gd name="adj2" fmla="val 70781"/>
            </a:avLst>
          </a:prstGeom>
          <a:solidFill>
            <a:schemeClr val="tx1"/>
          </a:solidFill>
          <a:ln w="12700">
            <a:solidFill>
              <a:srgbClr val="000099"/>
            </a:solidFill>
            <a:miter lim="800000"/>
            <a:headEnd type="none" w="sm" len="sm"/>
            <a:tailEnd type="none" w="sm" len="sm"/>
          </a:ln>
        </p:spPr>
        <p:txBody>
          <a:bodyPr wrap="none" anchor="ctr"/>
          <a:lstStyle/>
          <a:p>
            <a:pPr algn="ctr"/>
            <a:r>
              <a:rPr lang="en-US" sz="2600" dirty="0">
                <a:solidFill>
                  <a:srgbClr val="000099"/>
                </a:solidFill>
              </a:rPr>
              <a:t>Faculty</a:t>
            </a:r>
            <a:r>
              <a:rPr lang="en-US" sz="2800" dirty="0">
                <a:solidFill>
                  <a:srgbClr val="000099"/>
                </a:solidFill>
              </a:rPr>
              <a:t> </a:t>
            </a:r>
            <a:r>
              <a:rPr lang="en-US" sz="2600" dirty="0">
                <a:solidFill>
                  <a:srgbClr val="000099"/>
                </a:solidFill>
              </a:rPr>
              <a:t>Initiative</a:t>
            </a:r>
          </a:p>
        </p:txBody>
      </p:sp>
      <p:sp>
        <p:nvSpPr>
          <p:cNvPr id="14343" name="AutoShape 7"/>
          <p:cNvSpPr>
            <a:spLocks noChangeArrowheads="1"/>
          </p:cNvSpPr>
          <p:nvPr/>
        </p:nvSpPr>
        <p:spPr bwMode="auto">
          <a:xfrm flipH="1">
            <a:off x="5715000" y="4648200"/>
            <a:ext cx="3429000" cy="1206500"/>
          </a:xfrm>
          <a:prstGeom prst="rightArrow">
            <a:avLst>
              <a:gd name="adj1" fmla="val 50000"/>
              <a:gd name="adj2" fmla="val 66316"/>
            </a:avLst>
          </a:prstGeom>
          <a:solidFill>
            <a:schemeClr val="tx1"/>
          </a:solidFill>
          <a:ln w="12700">
            <a:solidFill>
              <a:srgbClr val="000099"/>
            </a:solidFill>
            <a:miter lim="800000"/>
            <a:headEnd type="none" w="sm" len="sm"/>
            <a:tailEnd type="none" w="sm" len="sm"/>
          </a:ln>
        </p:spPr>
        <p:txBody>
          <a:bodyPr wrap="none" anchor="ctr"/>
          <a:lstStyle/>
          <a:p>
            <a:pPr algn="ctr"/>
            <a:r>
              <a:rPr lang="en-US" sz="2600" dirty="0">
                <a:solidFill>
                  <a:srgbClr val="000099"/>
                </a:solidFill>
              </a:rPr>
              <a:t>Institutional Initiative</a:t>
            </a:r>
          </a:p>
        </p:txBody>
      </p:sp>
      <p:sp>
        <p:nvSpPr>
          <p:cNvPr id="14344" name="Text Box 8"/>
          <p:cNvSpPr txBox="1">
            <a:spLocks noChangeArrowheads="1"/>
          </p:cNvSpPr>
          <p:nvPr/>
        </p:nvSpPr>
        <p:spPr bwMode="auto">
          <a:xfrm>
            <a:off x="4566371" y="2895600"/>
            <a:ext cx="1295546" cy="892552"/>
          </a:xfrm>
          <a:prstGeom prst="rect">
            <a:avLst/>
          </a:prstGeom>
          <a:noFill/>
          <a:ln w="12700">
            <a:noFill/>
            <a:miter lim="800000"/>
            <a:headEnd type="none" w="sm" len="sm"/>
            <a:tailEnd type="none" w="sm" len="sm"/>
          </a:ln>
        </p:spPr>
        <p:txBody>
          <a:bodyPr wrap="none">
            <a:spAutoFit/>
          </a:bodyPr>
          <a:lstStyle/>
          <a:p>
            <a:pPr algn="ctr"/>
            <a:r>
              <a:rPr lang="en-US" sz="2600" dirty="0"/>
              <a:t>Blended</a:t>
            </a:r>
          </a:p>
          <a:p>
            <a:pPr algn="ctr"/>
            <a:r>
              <a:rPr lang="en-US" sz="2600" dirty="0"/>
              <a:t>(M)</a:t>
            </a:r>
          </a:p>
        </p:txBody>
      </p:sp>
      <p:sp>
        <p:nvSpPr>
          <p:cNvPr id="14345" name="Text Box 9"/>
          <p:cNvSpPr txBox="1">
            <a:spLocks noChangeArrowheads="1"/>
          </p:cNvSpPr>
          <p:nvPr/>
        </p:nvSpPr>
        <p:spPr bwMode="auto">
          <a:xfrm>
            <a:off x="6324600" y="2286000"/>
            <a:ext cx="1082675" cy="1282700"/>
          </a:xfrm>
          <a:prstGeom prst="rect">
            <a:avLst/>
          </a:prstGeom>
          <a:noFill/>
          <a:ln w="12700">
            <a:noFill/>
            <a:miter lim="800000"/>
            <a:headEnd type="none" w="sm" len="sm"/>
            <a:tailEnd type="none" w="sm" len="sm"/>
          </a:ln>
        </p:spPr>
        <p:txBody>
          <a:bodyPr wrap="none">
            <a:spAutoFit/>
          </a:bodyPr>
          <a:lstStyle/>
          <a:p>
            <a:pPr algn="ctr"/>
            <a:r>
              <a:rPr lang="en-US" sz="2600" dirty="0"/>
              <a:t>Fully</a:t>
            </a:r>
          </a:p>
          <a:p>
            <a:pPr algn="ctr"/>
            <a:r>
              <a:rPr lang="en-US" sz="2600" dirty="0"/>
              <a:t>Online</a:t>
            </a:r>
          </a:p>
          <a:p>
            <a:pPr algn="ctr"/>
            <a:r>
              <a:rPr lang="en-US" sz="2600" dirty="0"/>
              <a:t>(W)</a:t>
            </a:r>
          </a:p>
        </p:txBody>
      </p:sp>
      <p:sp>
        <p:nvSpPr>
          <p:cNvPr id="14346" name="Text Box 10"/>
          <p:cNvSpPr txBox="1">
            <a:spLocks noChangeArrowheads="1"/>
          </p:cNvSpPr>
          <p:nvPr/>
        </p:nvSpPr>
        <p:spPr bwMode="auto">
          <a:xfrm>
            <a:off x="6096000" y="3657600"/>
            <a:ext cx="2236788" cy="885825"/>
          </a:xfrm>
          <a:prstGeom prst="rect">
            <a:avLst/>
          </a:prstGeom>
          <a:noFill/>
          <a:ln w="12700">
            <a:noFill/>
            <a:miter lim="800000"/>
            <a:headEnd type="none" w="sm" len="sm"/>
            <a:tailEnd type="none" w="sm" len="sm"/>
          </a:ln>
        </p:spPr>
        <p:txBody>
          <a:bodyPr wrap="none">
            <a:spAutoFit/>
          </a:bodyPr>
          <a:lstStyle/>
          <a:p>
            <a:pPr algn="ctr"/>
            <a:r>
              <a:rPr lang="en-US" sz="2600"/>
              <a:t>Access and</a:t>
            </a:r>
          </a:p>
          <a:p>
            <a:pPr algn="ctr"/>
            <a:r>
              <a:rPr lang="en-US" sz="2600"/>
              <a:t>Transformation</a:t>
            </a:r>
          </a:p>
        </p:txBody>
      </p:sp>
      <p:sp>
        <p:nvSpPr>
          <p:cNvPr id="14347" name="Text Box 11"/>
          <p:cNvSpPr txBox="1">
            <a:spLocks noChangeArrowheads="1"/>
          </p:cNvSpPr>
          <p:nvPr/>
        </p:nvSpPr>
        <p:spPr bwMode="auto">
          <a:xfrm>
            <a:off x="2286000" y="3962400"/>
            <a:ext cx="1979613" cy="488950"/>
          </a:xfrm>
          <a:prstGeom prst="rect">
            <a:avLst/>
          </a:prstGeom>
          <a:noFill/>
          <a:ln w="12700">
            <a:noFill/>
            <a:miter lim="800000"/>
            <a:headEnd type="none" w="sm" len="sm"/>
            <a:tailEnd type="none" w="sm" len="sm"/>
          </a:ln>
        </p:spPr>
        <p:txBody>
          <a:bodyPr wrap="none">
            <a:spAutoFit/>
          </a:bodyPr>
          <a:lstStyle/>
          <a:p>
            <a:pPr algn="ctr"/>
            <a:r>
              <a:rPr lang="en-US" sz="2600" dirty="0"/>
              <a:t>Enhancement</a:t>
            </a:r>
          </a:p>
        </p:txBody>
      </p:sp>
      <p:sp>
        <p:nvSpPr>
          <p:cNvPr id="14348" name="Text Box 12"/>
          <p:cNvSpPr txBox="1">
            <a:spLocks noChangeArrowheads="1"/>
          </p:cNvSpPr>
          <p:nvPr/>
        </p:nvSpPr>
        <p:spPr bwMode="auto">
          <a:xfrm>
            <a:off x="4343400" y="3810000"/>
            <a:ext cx="1833563" cy="854075"/>
          </a:xfrm>
          <a:prstGeom prst="rect">
            <a:avLst/>
          </a:prstGeom>
          <a:noFill/>
          <a:ln w="12700">
            <a:noFill/>
            <a:miter lim="800000"/>
            <a:headEnd type="none" w="sm" len="sm"/>
            <a:tailEnd type="none" w="sm" len="sm"/>
          </a:ln>
        </p:spPr>
        <p:txBody>
          <a:bodyPr wrap="none">
            <a:spAutoFit/>
          </a:bodyPr>
          <a:lstStyle/>
          <a:p>
            <a:r>
              <a:rPr lang="en-US" sz="2600"/>
              <a:t>Engagement</a:t>
            </a:r>
          </a:p>
          <a:p>
            <a:endParaRPr lang="en-US"/>
          </a:p>
        </p:txBody>
      </p:sp>
      <p:sp>
        <p:nvSpPr>
          <p:cNvPr id="14349" name="Line 13"/>
          <p:cNvSpPr>
            <a:spLocks noChangeShapeType="1"/>
          </p:cNvSpPr>
          <p:nvPr/>
        </p:nvSpPr>
        <p:spPr bwMode="auto">
          <a:xfrm flipH="1" flipV="1">
            <a:off x="2286000" y="1905000"/>
            <a:ext cx="990600" cy="152400"/>
          </a:xfrm>
          <a:prstGeom prst="line">
            <a:avLst/>
          </a:prstGeom>
          <a:noFill/>
          <a:ln w="38100">
            <a:solidFill>
              <a:schemeClr val="tx1"/>
            </a:solidFill>
            <a:round/>
            <a:headEnd type="none" w="sm" len="sm"/>
            <a:tailEnd type="stealth" w="lg" len="lg"/>
          </a:ln>
        </p:spPr>
        <p:txBody>
          <a:bodyPr wrap="none"/>
          <a:lstStyle/>
          <a:p>
            <a:endParaRPr lang="en-US"/>
          </a:p>
        </p:txBody>
      </p:sp>
      <p:sp>
        <p:nvSpPr>
          <p:cNvPr id="14350" name="Oval 14"/>
          <p:cNvSpPr>
            <a:spLocks noChangeArrowheads="1"/>
          </p:cNvSpPr>
          <p:nvPr/>
        </p:nvSpPr>
        <p:spPr bwMode="auto">
          <a:xfrm>
            <a:off x="76200" y="1447800"/>
            <a:ext cx="2286000" cy="1676400"/>
          </a:xfrm>
          <a:prstGeom prst="ellipse">
            <a:avLst/>
          </a:prstGeom>
          <a:noFill/>
          <a:ln w="38100">
            <a:solidFill>
              <a:schemeClr val="tx2"/>
            </a:solidFill>
            <a:round/>
            <a:headEnd type="none" w="sm" len="sm"/>
            <a:tailEnd type="none" w="sm" len="sm"/>
          </a:ln>
        </p:spPr>
        <p:txBody>
          <a:bodyPr wrap="none" anchor="ctr"/>
          <a:lstStyle/>
          <a:p>
            <a:endParaRPr lang="en-US"/>
          </a:p>
        </p:txBody>
      </p:sp>
      <p:sp>
        <p:nvSpPr>
          <p:cNvPr id="14351" name="Text Box 15"/>
          <p:cNvSpPr txBox="1">
            <a:spLocks noChangeArrowheads="1"/>
          </p:cNvSpPr>
          <p:nvPr/>
        </p:nvSpPr>
        <p:spPr bwMode="auto">
          <a:xfrm>
            <a:off x="152400" y="1600200"/>
            <a:ext cx="2133600" cy="1282700"/>
          </a:xfrm>
          <a:prstGeom prst="rect">
            <a:avLst/>
          </a:prstGeom>
          <a:noFill/>
          <a:ln w="12700">
            <a:noFill/>
            <a:miter lim="800000"/>
            <a:headEnd type="none" w="sm" len="sm"/>
            <a:tailEnd type="none" w="sm" len="sm"/>
          </a:ln>
        </p:spPr>
        <p:txBody>
          <a:bodyPr>
            <a:spAutoFit/>
          </a:bodyPr>
          <a:lstStyle/>
          <a:p>
            <a:pPr algn="ctr">
              <a:spcBef>
                <a:spcPct val="50000"/>
              </a:spcBef>
            </a:pPr>
            <a:r>
              <a:rPr lang="en-US" sz="2600" dirty="0"/>
              <a:t>Learning Management Systems</a:t>
            </a:r>
          </a:p>
        </p:txBody>
      </p:sp>
      <p:sp>
        <p:nvSpPr>
          <p:cNvPr id="14352" name="Oval 16"/>
          <p:cNvSpPr>
            <a:spLocks noChangeArrowheads="1"/>
          </p:cNvSpPr>
          <p:nvPr/>
        </p:nvSpPr>
        <p:spPr bwMode="auto">
          <a:xfrm>
            <a:off x="76200" y="5562600"/>
            <a:ext cx="2057400" cy="1143000"/>
          </a:xfrm>
          <a:prstGeom prst="ellipse">
            <a:avLst/>
          </a:prstGeom>
          <a:noFill/>
          <a:ln w="38100">
            <a:solidFill>
              <a:schemeClr val="tx2"/>
            </a:solidFill>
            <a:round/>
            <a:headEnd type="none" w="sm" len="sm"/>
            <a:tailEnd type="none" w="sm" len="sm"/>
          </a:ln>
        </p:spPr>
        <p:txBody>
          <a:bodyPr wrap="none" anchor="ctr"/>
          <a:lstStyle/>
          <a:p>
            <a:endParaRPr lang="en-US"/>
          </a:p>
        </p:txBody>
      </p:sp>
      <p:sp>
        <p:nvSpPr>
          <p:cNvPr id="14353" name="Text Box 17"/>
          <p:cNvSpPr txBox="1">
            <a:spLocks noChangeArrowheads="1"/>
          </p:cNvSpPr>
          <p:nvPr/>
        </p:nvSpPr>
        <p:spPr bwMode="auto">
          <a:xfrm>
            <a:off x="304800" y="5943600"/>
            <a:ext cx="1524000" cy="488950"/>
          </a:xfrm>
          <a:prstGeom prst="rect">
            <a:avLst/>
          </a:prstGeom>
          <a:noFill/>
          <a:ln w="12700">
            <a:noFill/>
            <a:miter lim="800000"/>
            <a:headEnd type="none" w="sm" len="sm"/>
            <a:tailEnd type="none" w="sm" len="sm"/>
          </a:ln>
        </p:spPr>
        <p:txBody>
          <a:bodyPr>
            <a:spAutoFit/>
          </a:bodyPr>
          <a:lstStyle/>
          <a:p>
            <a:pPr algn="ctr">
              <a:spcBef>
                <a:spcPct val="50000"/>
              </a:spcBef>
            </a:pPr>
            <a:r>
              <a:rPr lang="en-US" sz="2600" dirty="0"/>
              <a:t>Web 2.0</a:t>
            </a:r>
          </a:p>
        </p:txBody>
      </p:sp>
      <p:sp>
        <p:nvSpPr>
          <p:cNvPr id="14354" name="Line 18"/>
          <p:cNvSpPr>
            <a:spLocks noChangeShapeType="1"/>
          </p:cNvSpPr>
          <p:nvPr/>
        </p:nvSpPr>
        <p:spPr bwMode="auto">
          <a:xfrm flipH="1">
            <a:off x="2057400" y="5715000"/>
            <a:ext cx="838200" cy="228600"/>
          </a:xfrm>
          <a:prstGeom prst="line">
            <a:avLst/>
          </a:prstGeom>
          <a:noFill/>
          <a:ln w="38100">
            <a:solidFill>
              <a:schemeClr val="tx1"/>
            </a:solidFill>
            <a:round/>
            <a:headEnd type="none" w="sm" len="sm"/>
            <a:tailEnd type="stealth" w="lg" len="lg"/>
          </a:ln>
        </p:spPr>
        <p:txBody>
          <a:bodyPr wrap="none"/>
          <a:lstStyle/>
          <a:p>
            <a:endParaRPr lang="en-US"/>
          </a:p>
        </p:txBody>
      </p:sp>
      <p:sp>
        <p:nvSpPr>
          <p:cNvPr id="19" name="Line 18"/>
          <p:cNvSpPr>
            <a:spLocks noChangeShapeType="1"/>
          </p:cNvSpPr>
          <p:nvPr/>
        </p:nvSpPr>
        <p:spPr bwMode="auto">
          <a:xfrm flipH="1">
            <a:off x="1600200" y="4191000"/>
            <a:ext cx="457200" cy="0"/>
          </a:xfrm>
          <a:prstGeom prst="line">
            <a:avLst/>
          </a:prstGeom>
          <a:noFill/>
          <a:ln w="38100">
            <a:solidFill>
              <a:schemeClr val="tx1"/>
            </a:solidFill>
            <a:round/>
            <a:headEnd type="none" w="sm" len="sm"/>
            <a:tailEnd type="stealth" w="lg" len="lg"/>
          </a:ln>
        </p:spPr>
        <p:txBody>
          <a:bodyPr wrap="none"/>
          <a:lstStyle/>
          <a:p>
            <a:endParaRPr lang="en-US"/>
          </a:p>
        </p:txBody>
      </p:sp>
      <p:sp>
        <p:nvSpPr>
          <p:cNvPr id="20" name="Oval 16"/>
          <p:cNvSpPr>
            <a:spLocks noChangeArrowheads="1"/>
          </p:cNvSpPr>
          <p:nvPr/>
        </p:nvSpPr>
        <p:spPr bwMode="auto">
          <a:xfrm>
            <a:off x="228600" y="3505200"/>
            <a:ext cx="1371600" cy="1524000"/>
          </a:xfrm>
          <a:prstGeom prst="ellipse">
            <a:avLst/>
          </a:prstGeom>
          <a:noFill/>
          <a:ln w="38100">
            <a:solidFill>
              <a:schemeClr val="tx2"/>
            </a:solidFill>
            <a:round/>
            <a:headEnd type="none" w="sm" len="sm"/>
            <a:tailEnd type="none" w="sm" len="sm"/>
          </a:ln>
        </p:spPr>
        <p:txBody>
          <a:bodyPr wrap="none" anchor="ctr"/>
          <a:lstStyle/>
          <a:p>
            <a:endParaRPr lang="en-US" b="1"/>
          </a:p>
        </p:txBody>
      </p:sp>
      <p:sp>
        <p:nvSpPr>
          <p:cNvPr id="21" name="Text Box 17"/>
          <p:cNvSpPr txBox="1">
            <a:spLocks noChangeArrowheads="1"/>
          </p:cNvSpPr>
          <p:nvPr/>
        </p:nvSpPr>
        <p:spPr bwMode="auto">
          <a:xfrm>
            <a:off x="152400" y="3810000"/>
            <a:ext cx="1524000" cy="892552"/>
          </a:xfrm>
          <a:prstGeom prst="rect">
            <a:avLst/>
          </a:prstGeom>
          <a:noFill/>
          <a:ln w="12700">
            <a:noFill/>
            <a:miter lim="800000"/>
            <a:headEnd type="none" w="sm" len="sm"/>
            <a:tailEnd type="none" w="sm" len="sm"/>
          </a:ln>
        </p:spPr>
        <p:txBody>
          <a:bodyPr>
            <a:spAutoFit/>
          </a:bodyPr>
          <a:lstStyle/>
          <a:p>
            <a:pPr algn="ctr">
              <a:spcBef>
                <a:spcPct val="50000"/>
              </a:spcBef>
            </a:pPr>
            <a:r>
              <a:rPr lang="en-US" sz="2600" dirty="0" smtClean="0"/>
              <a:t>Lecture Capture</a:t>
            </a:r>
            <a:endParaRPr lang="en-US" sz="2600" dirty="0"/>
          </a:p>
        </p:txBody>
      </p:sp>
    </p:spTree>
  </p:cSld>
  <p:clrMapOvr>
    <a:masterClrMapping/>
  </p:clrMapOvr>
  <p:transition spd="med">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255" name="AutoShape 15"/>
          <p:cNvCxnSpPr>
            <a:cxnSpLocks noChangeShapeType="1"/>
          </p:cNvCxnSpPr>
          <p:nvPr/>
        </p:nvCxnSpPr>
        <p:spPr bwMode="auto">
          <a:xfrm rot="5400000" flipH="1" flipV="1">
            <a:off x="4914900" y="2628900"/>
            <a:ext cx="914400" cy="533400"/>
          </a:xfrm>
          <a:prstGeom prst="straightConnector1">
            <a:avLst/>
          </a:prstGeom>
          <a:noFill/>
          <a:ln w="25400">
            <a:solidFill>
              <a:schemeClr val="tx1"/>
            </a:solidFill>
            <a:round/>
            <a:headEnd/>
            <a:tailEnd/>
          </a:ln>
          <a:effectLst/>
        </p:spPr>
      </p:cxnSp>
      <p:sp>
        <p:nvSpPr>
          <p:cNvPr id="10242" name="Rectangle 2"/>
          <p:cNvSpPr>
            <a:spLocks noGrp="1" noChangeArrowheads="1"/>
          </p:cNvSpPr>
          <p:nvPr>
            <p:ph type="title" idx="4294967295"/>
          </p:nvPr>
        </p:nvSpPr>
        <p:spPr>
          <a:xfrm>
            <a:off x="434975" y="290513"/>
            <a:ext cx="7313613" cy="1143000"/>
          </a:xfrm>
        </p:spPr>
        <p:txBody>
          <a:bodyPr/>
          <a:lstStyle/>
          <a:p>
            <a:r>
              <a:rPr lang="en-US" dirty="0" smtClean="0"/>
              <a:t>Blended Learning </a:t>
            </a:r>
            <a:r>
              <a:rPr lang="en-US" dirty="0"/>
              <a:t>as a Boundary Object</a:t>
            </a:r>
          </a:p>
        </p:txBody>
      </p:sp>
      <p:sp>
        <p:nvSpPr>
          <p:cNvPr id="10243" name="Oval 3"/>
          <p:cNvSpPr>
            <a:spLocks noChangeArrowheads="1"/>
          </p:cNvSpPr>
          <p:nvPr/>
        </p:nvSpPr>
        <p:spPr bwMode="auto">
          <a:xfrm>
            <a:off x="3719513" y="3276600"/>
            <a:ext cx="1905000" cy="1828800"/>
          </a:xfrm>
          <a:prstGeom prst="ellipse">
            <a:avLst/>
          </a:prstGeom>
          <a:noFill/>
          <a:ln w="25400">
            <a:solidFill>
              <a:schemeClr val="tx1"/>
            </a:solidFill>
            <a:round/>
            <a:headEnd/>
            <a:tailEnd/>
          </a:ln>
          <a:effectLst/>
        </p:spPr>
        <p:txBody>
          <a:bodyPr wrap="none" anchor="ctr"/>
          <a:lstStyle/>
          <a:p>
            <a:endParaRPr lang="en-US" sz="2000"/>
          </a:p>
        </p:txBody>
      </p:sp>
      <p:sp>
        <p:nvSpPr>
          <p:cNvPr id="10244" name="Text Box 4"/>
          <p:cNvSpPr txBox="1">
            <a:spLocks noChangeArrowheads="1"/>
          </p:cNvSpPr>
          <p:nvPr/>
        </p:nvSpPr>
        <p:spPr bwMode="auto">
          <a:xfrm>
            <a:off x="3733800" y="3886200"/>
            <a:ext cx="1905000" cy="646331"/>
          </a:xfrm>
          <a:prstGeom prst="rect">
            <a:avLst/>
          </a:prstGeom>
          <a:noFill/>
          <a:ln w="25400">
            <a:noFill/>
            <a:miter lim="800000"/>
            <a:headEnd/>
            <a:tailEnd/>
          </a:ln>
          <a:effectLst/>
        </p:spPr>
        <p:txBody>
          <a:bodyPr>
            <a:spAutoFit/>
          </a:bodyPr>
          <a:lstStyle/>
          <a:p>
            <a:pPr algn="ctr">
              <a:spcBef>
                <a:spcPct val="50000"/>
              </a:spcBef>
            </a:pPr>
            <a:r>
              <a:rPr lang="en-US" sz="3600" b="1" dirty="0" smtClean="0"/>
              <a:t>BL</a:t>
            </a:r>
            <a:endParaRPr lang="en-US" sz="3600" b="1" dirty="0"/>
          </a:p>
        </p:txBody>
      </p:sp>
      <p:cxnSp>
        <p:nvCxnSpPr>
          <p:cNvPr id="10245" name="AutoShape 5"/>
          <p:cNvCxnSpPr>
            <a:cxnSpLocks noChangeShapeType="1"/>
          </p:cNvCxnSpPr>
          <p:nvPr/>
        </p:nvCxnSpPr>
        <p:spPr bwMode="auto">
          <a:xfrm flipH="1">
            <a:off x="5486400" y="2819400"/>
            <a:ext cx="990600" cy="879475"/>
          </a:xfrm>
          <a:prstGeom prst="straightConnector1">
            <a:avLst/>
          </a:prstGeom>
          <a:noFill/>
          <a:ln w="25400">
            <a:solidFill>
              <a:schemeClr val="tx1"/>
            </a:solidFill>
            <a:round/>
            <a:headEnd/>
            <a:tailEnd/>
          </a:ln>
          <a:effectLst/>
        </p:spPr>
      </p:cxnSp>
      <p:cxnSp>
        <p:nvCxnSpPr>
          <p:cNvPr id="10246" name="AutoShape 6"/>
          <p:cNvCxnSpPr>
            <a:cxnSpLocks noChangeShapeType="1"/>
          </p:cNvCxnSpPr>
          <p:nvPr/>
        </p:nvCxnSpPr>
        <p:spPr bwMode="auto">
          <a:xfrm flipH="1" flipV="1">
            <a:off x="4572000" y="2209800"/>
            <a:ext cx="38100" cy="1066800"/>
          </a:xfrm>
          <a:prstGeom prst="straightConnector1">
            <a:avLst/>
          </a:prstGeom>
          <a:noFill/>
          <a:ln w="25400">
            <a:solidFill>
              <a:schemeClr val="tx1"/>
            </a:solidFill>
            <a:round/>
            <a:headEnd/>
            <a:tailEnd/>
          </a:ln>
          <a:effectLst/>
        </p:spPr>
      </p:cxnSp>
      <p:cxnSp>
        <p:nvCxnSpPr>
          <p:cNvPr id="10247" name="AutoShape 7"/>
          <p:cNvCxnSpPr>
            <a:cxnSpLocks noChangeShapeType="1"/>
          </p:cNvCxnSpPr>
          <p:nvPr/>
        </p:nvCxnSpPr>
        <p:spPr bwMode="auto">
          <a:xfrm flipH="1" flipV="1">
            <a:off x="3276600" y="2667000"/>
            <a:ext cx="812800" cy="801688"/>
          </a:xfrm>
          <a:prstGeom prst="straightConnector1">
            <a:avLst/>
          </a:prstGeom>
          <a:noFill/>
          <a:ln w="25400">
            <a:solidFill>
              <a:schemeClr val="tx1"/>
            </a:solidFill>
            <a:round/>
            <a:headEnd/>
            <a:tailEnd/>
          </a:ln>
          <a:effectLst/>
        </p:spPr>
      </p:cxnSp>
      <p:cxnSp>
        <p:nvCxnSpPr>
          <p:cNvPr id="10248" name="AutoShape 8"/>
          <p:cNvCxnSpPr>
            <a:cxnSpLocks noChangeShapeType="1"/>
            <a:stCxn id="10244" idx="1"/>
            <a:endCxn id="10244" idx="1"/>
          </p:cNvCxnSpPr>
          <p:nvPr/>
        </p:nvCxnSpPr>
        <p:spPr bwMode="auto">
          <a:xfrm rot="10800000">
            <a:off x="3733800" y="4209366"/>
            <a:ext cx="1588" cy="1588"/>
          </a:xfrm>
          <a:prstGeom prst="straightConnector1">
            <a:avLst/>
          </a:prstGeom>
          <a:noFill/>
          <a:ln w="25400">
            <a:solidFill>
              <a:schemeClr val="tx1"/>
            </a:solidFill>
            <a:round/>
            <a:headEnd/>
            <a:tailEnd/>
          </a:ln>
          <a:effectLst/>
        </p:spPr>
      </p:cxnSp>
      <p:cxnSp>
        <p:nvCxnSpPr>
          <p:cNvPr id="10249" name="AutoShape 9"/>
          <p:cNvCxnSpPr>
            <a:cxnSpLocks noChangeShapeType="1"/>
          </p:cNvCxnSpPr>
          <p:nvPr/>
        </p:nvCxnSpPr>
        <p:spPr bwMode="auto">
          <a:xfrm flipH="1" flipV="1">
            <a:off x="2590800" y="3657600"/>
            <a:ext cx="1143000" cy="334963"/>
          </a:xfrm>
          <a:prstGeom prst="straightConnector1">
            <a:avLst/>
          </a:prstGeom>
          <a:noFill/>
          <a:ln w="25400">
            <a:solidFill>
              <a:schemeClr val="tx1"/>
            </a:solidFill>
            <a:round/>
            <a:headEnd/>
            <a:tailEnd/>
          </a:ln>
          <a:effectLst/>
        </p:spPr>
      </p:cxnSp>
      <p:cxnSp>
        <p:nvCxnSpPr>
          <p:cNvPr id="10250" name="AutoShape 10"/>
          <p:cNvCxnSpPr>
            <a:cxnSpLocks noChangeShapeType="1"/>
            <a:stCxn id="10243" idx="4"/>
          </p:cNvCxnSpPr>
          <p:nvPr/>
        </p:nvCxnSpPr>
        <p:spPr bwMode="auto">
          <a:xfrm>
            <a:off x="4672013" y="5105400"/>
            <a:ext cx="38100" cy="838200"/>
          </a:xfrm>
          <a:prstGeom prst="straightConnector1">
            <a:avLst/>
          </a:prstGeom>
          <a:noFill/>
          <a:ln w="25400">
            <a:solidFill>
              <a:schemeClr val="tx1"/>
            </a:solidFill>
            <a:round/>
            <a:headEnd/>
            <a:tailEnd/>
          </a:ln>
          <a:effectLst/>
        </p:spPr>
      </p:cxnSp>
      <p:cxnSp>
        <p:nvCxnSpPr>
          <p:cNvPr id="10251" name="AutoShape 11"/>
          <p:cNvCxnSpPr>
            <a:cxnSpLocks noChangeShapeType="1"/>
          </p:cNvCxnSpPr>
          <p:nvPr/>
        </p:nvCxnSpPr>
        <p:spPr bwMode="auto">
          <a:xfrm flipH="1">
            <a:off x="3657600" y="4913312"/>
            <a:ext cx="431800" cy="877888"/>
          </a:xfrm>
          <a:prstGeom prst="straightConnector1">
            <a:avLst/>
          </a:prstGeom>
          <a:noFill/>
          <a:ln w="25400">
            <a:solidFill>
              <a:schemeClr val="tx1"/>
            </a:solidFill>
            <a:round/>
            <a:headEnd/>
            <a:tailEnd/>
          </a:ln>
          <a:effectLst/>
        </p:spPr>
      </p:cxnSp>
      <p:cxnSp>
        <p:nvCxnSpPr>
          <p:cNvPr id="10252" name="AutoShape 12"/>
          <p:cNvCxnSpPr>
            <a:cxnSpLocks noChangeShapeType="1"/>
            <a:stCxn id="10244" idx="3"/>
            <a:endCxn id="10244" idx="3"/>
          </p:cNvCxnSpPr>
          <p:nvPr/>
        </p:nvCxnSpPr>
        <p:spPr bwMode="auto">
          <a:xfrm>
            <a:off x="5638800" y="4209366"/>
            <a:ext cx="1588" cy="1588"/>
          </a:xfrm>
          <a:prstGeom prst="straightConnector1">
            <a:avLst/>
          </a:prstGeom>
          <a:noFill/>
          <a:ln w="25400">
            <a:solidFill>
              <a:schemeClr val="tx1"/>
            </a:solidFill>
            <a:round/>
            <a:headEnd/>
            <a:tailEnd/>
          </a:ln>
          <a:effectLst/>
        </p:spPr>
      </p:cxnSp>
      <p:cxnSp>
        <p:nvCxnSpPr>
          <p:cNvPr id="10253" name="AutoShape 13"/>
          <p:cNvCxnSpPr>
            <a:cxnSpLocks noChangeShapeType="1"/>
          </p:cNvCxnSpPr>
          <p:nvPr/>
        </p:nvCxnSpPr>
        <p:spPr bwMode="auto">
          <a:xfrm rot="10800000" flipV="1">
            <a:off x="2590806" y="4495800"/>
            <a:ext cx="1142995" cy="274638"/>
          </a:xfrm>
          <a:prstGeom prst="straightConnector1">
            <a:avLst/>
          </a:prstGeom>
          <a:noFill/>
          <a:ln w="25400">
            <a:solidFill>
              <a:schemeClr val="tx1"/>
            </a:solidFill>
            <a:round/>
            <a:headEnd/>
            <a:tailEnd/>
          </a:ln>
          <a:effectLst/>
        </p:spPr>
      </p:cxnSp>
      <p:cxnSp>
        <p:nvCxnSpPr>
          <p:cNvPr id="10254" name="AutoShape 14"/>
          <p:cNvCxnSpPr>
            <a:cxnSpLocks noChangeShapeType="1"/>
          </p:cNvCxnSpPr>
          <p:nvPr/>
        </p:nvCxnSpPr>
        <p:spPr bwMode="auto">
          <a:xfrm>
            <a:off x="5181600" y="4953000"/>
            <a:ext cx="431800" cy="801688"/>
          </a:xfrm>
          <a:prstGeom prst="straightConnector1">
            <a:avLst/>
          </a:prstGeom>
          <a:noFill/>
          <a:ln w="25400">
            <a:solidFill>
              <a:schemeClr val="tx1"/>
            </a:solidFill>
            <a:round/>
            <a:headEnd/>
            <a:tailEnd/>
          </a:ln>
          <a:effectLst/>
        </p:spPr>
      </p:cxnSp>
      <p:sp>
        <p:nvSpPr>
          <p:cNvPr id="10256" name="Text Box 16"/>
          <p:cNvSpPr txBox="1">
            <a:spLocks noChangeArrowheads="1"/>
          </p:cNvSpPr>
          <p:nvPr/>
        </p:nvSpPr>
        <p:spPr bwMode="auto">
          <a:xfrm>
            <a:off x="1147763" y="3228975"/>
            <a:ext cx="1524000" cy="954107"/>
          </a:xfrm>
          <a:prstGeom prst="rect">
            <a:avLst/>
          </a:prstGeom>
          <a:noFill/>
          <a:ln w="9525">
            <a:noFill/>
            <a:miter lim="800000"/>
            <a:headEnd/>
            <a:tailEnd/>
          </a:ln>
          <a:effectLst/>
        </p:spPr>
        <p:txBody>
          <a:bodyPr>
            <a:spAutoFit/>
          </a:bodyPr>
          <a:lstStyle/>
          <a:p>
            <a:pPr algn="ctr">
              <a:spcBef>
                <a:spcPct val="50000"/>
              </a:spcBef>
            </a:pPr>
            <a:r>
              <a:rPr lang="en-US" sz="2800"/>
              <a:t>Vice Provosts</a:t>
            </a:r>
          </a:p>
        </p:txBody>
      </p:sp>
      <p:sp>
        <p:nvSpPr>
          <p:cNvPr id="10257" name="Text Box 17"/>
          <p:cNvSpPr txBox="1">
            <a:spLocks noChangeArrowheads="1"/>
          </p:cNvSpPr>
          <p:nvPr/>
        </p:nvSpPr>
        <p:spPr bwMode="auto">
          <a:xfrm>
            <a:off x="5692775" y="5802313"/>
            <a:ext cx="1828800" cy="523220"/>
          </a:xfrm>
          <a:prstGeom prst="rect">
            <a:avLst/>
          </a:prstGeom>
          <a:noFill/>
          <a:ln w="9525">
            <a:noFill/>
            <a:miter lim="800000"/>
            <a:headEnd/>
            <a:tailEnd/>
          </a:ln>
          <a:effectLst/>
        </p:spPr>
        <p:txBody>
          <a:bodyPr>
            <a:spAutoFit/>
          </a:bodyPr>
          <a:lstStyle/>
          <a:p>
            <a:pPr>
              <a:spcBef>
                <a:spcPct val="50000"/>
              </a:spcBef>
            </a:pPr>
            <a:r>
              <a:rPr lang="en-US" sz="2800" dirty="0"/>
              <a:t>Librarians</a:t>
            </a:r>
          </a:p>
        </p:txBody>
      </p:sp>
      <p:sp>
        <p:nvSpPr>
          <p:cNvPr id="10258" name="Text Box 18"/>
          <p:cNvSpPr txBox="1">
            <a:spLocks noChangeArrowheads="1"/>
          </p:cNvSpPr>
          <p:nvPr/>
        </p:nvSpPr>
        <p:spPr bwMode="auto">
          <a:xfrm>
            <a:off x="6400800" y="5257800"/>
            <a:ext cx="1524000" cy="523220"/>
          </a:xfrm>
          <a:prstGeom prst="rect">
            <a:avLst/>
          </a:prstGeom>
          <a:noFill/>
          <a:ln w="9525">
            <a:noFill/>
            <a:miter lim="800000"/>
            <a:headEnd/>
            <a:tailEnd/>
          </a:ln>
          <a:effectLst/>
        </p:spPr>
        <p:txBody>
          <a:bodyPr>
            <a:spAutoFit/>
          </a:bodyPr>
          <a:lstStyle/>
          <a:p>
            <a:pPr>
              <a:spcBef>
                <a:spcPct val="50000"/>
              </a:spcBef>
            </a:pPr>
            <a:r>
              <a:rPr lang="en-US" sz="2800" dirty="0" smtClean="0"/>
              <a:t>CIOs</a:t>
            </a:r>
            <a:endParaRPr lang="en-US" sz="2800" dirty="0"/>
          </a:p>
        </p:txBody>
      </p:sp>
      <p:sp>
        <p:nvSpPr>
          <p:cNvPr id="10259" name="Text Box 19"/>
          <p:cNvSpPr txBox="1">
            <a:spLocks noChangeArrowheads="1"/>
          </p:cNvSpPr>
          <p:nvPr/>
        </p:nvSpPr>
        <p:spPr bwMode="auto">
          <a:xfrm>
            <a:off x="7162800" y="4572000"/>
            <a:ext cx="1524000" cy="523220"/>
          </a:xfrm>
          <a:prstGeom prst="rect">
            <a:avLst/>
          </a:prstGeom>
          <a:noFill/>
          <a:ln w="9525">
            <a:noFill/>
            <a:miter lim="800000"/>
            <a:headEnd/>
            <a:tailEnd/>
          </a:ln>
          <a:effectLst/>
        </p:spPr>
        <p:txBody>
          <a:bodyPr>
            <a:spAutoFit/>
          </a:bodyPr>
          <a:lstStyle/>
          <a:p>
            <a:pPr>
              <a:spcBef>
                <a:spcPct val="50000"/>
              </a:spcBef>
            </a:pPr>
            <a:r>
              <a:rPr lang="en-US" sz="2800" dirty="0"/>
              <a:t>Deans</a:t>
            </a:r>
          </a:p>
        </p:txBody>
      </p:sp>
      <p:sp>
        <p:nvSpPr>
          <p:cNvPr id="10260" name="Text Box 20"/>
          <p:cNvSpPr txBox="1">
            <a:spLocks noChangeArrowheads="1"/>
          </p:cNvSpPr>
          <p:nvPr/>
        </p:nvSpPr>
        <p:spPr bwMode="auto">
          <a:xfrm>
            <a:off x="7391400" y="3505200"/>
            <a:ext cx="1524000" cy="523220"/>
          </a:xfrm>
          <a:prstGeom prst="rect">
            <a:avLst/>
          </a:prstGeom>
          <a:noFill/>
          <a:ln w="9525">
            <a:noFill/>
            <a:miter lim="800000"/>
            <a:headEnd/>
            <a:tailEnd/>
          </a:ln>
          <a:effectLst/>
        </p:spPr>
        <p:txBody>
          <a:bodyPr>
            <a:spAutoFit/>
          </a:bodyPr>
          <a:lstStyle/>
          <a:p>
            <a:pPr>
              <a:spcBef>
                <a:spcPct val="50000"/>
              </a:spcBef>
            </a:pPr>
            <a:r>
              <a:rPr lang="en-US" sz="2800" dirty="0"/>
              <a:t>Faculty</a:t>
            </a:r>
          </a:p>
        </p:txBody>
      </p:sp>
      <p:sp>
        <p:nvSpPr>
          <p:cNvPr id="10261" name="Text Box 21"/>
          <p:cNvSpPr txBox="1">
            <a:spLocks noChangeArrowheads="1"/>
          </p:cNvSpPr>
          <p:nvPr/>
        </p:nvSpPr>
        <p:spPr bwMode="auto">
          <a:xfrm>
            <a:off x="6553200" y="2667000"/>
            <a:ext cx="1524000" cy="523220"/>
          </a:xfrm>
          <a:prstGeom prst="rect">
            <a:avLst/>
          </a:prstGeom>
          <a:noFill/>
          <a:ln w="9525">
            <a:noFill/>
            <a:miter lim="800000"/>
            <a:headEnd/>
            <a:tailEnd/>
          </a:ln>
          <a:effectLst/>
        </p:spPr>
        <p:txBody>
          <a:bodyPr>
            <a:spAutoFit/>
          </a:bodyPr>
          <a:lstStyle/>
          <a:p>
            <a:pPr>
              <a:spcBef>
                <a:spcPct val="50000"/>
              </a:spcBef>
            </a:pPr>
            <a:r>
              <a:rPr lang="en-US" sz="2800" dirty="0"/>
              <a:t>Students</a:t>
            </a:r>
          </a:p>
        </p:txBody>
      </p:sp>
      <p:sp>
        <p:nvSpPr>
          <p:cNvPr id="10262" name="Text Box 22"/>
          <p:cNvSpPr txBox="1">
            <a:spLocks noChangeArrowheads="1"/>
          </p:cNvSpPr>
          <p:nvPr/>
        </p:nvSpPr>
        <p:spPr bwMode="auto">
          <a:xfrm>
            <a:off x="5268912" y="1905000"/>
            <a:ext cx="1741488" cy="523220"/>
          </a:xfrm>
          <a:prstGeom prst="rect">
            <a:avLst/>
          </a:prstGeom>
          <a:noFill/>
          <a:ln w="9525">
            <a:noFill/>
            <a:miter lim="800000"/>
            <a:headEnd/>
            <a:tailEnd/>
          </a:ln>
          <a:effectLst/>
        </p:spPr>
        <p:txBody>
          <a:bodyPr>
            <a:spAutoFit/>
          </a:bodyPr>
          <a:lstStyle/>
          <a:p>
            <a:pPr>
              <a:spcBef>
                <a:spcPct val="50000"/>
              </a:spcBef>
            </a:pPr>
            <a:r>
              <a:rPr lang="en-US" sz="2800" dirty="0"/>
              <a:t>Journalists</a:t>
            </a:r>
          </a:p>
        </p:txBody>
      </p:sp>
      <p:sp>
        <p:nvSpPr>
          <p:cNvPr id="10263" name="Text Box 23"/>
          <p:cNvSpPr txBox="1">
            <a:spLocks noChangeArrowheads="1"/>
          </p:cNvSpPr>
          <p:nvPr/>
        </p:nvSpPr>
        <p:spPr bwMode="auto">
          <a:xfrm>
            <a:off x="1447800" y="4724400"/>
            <a:ext cx="1462088" cy="523220"/>
          </a:xfrm>
          <a:prstGeom prst="rect">
            <a:avLst/>
          </a:prstGeom>
          <a:noFill/>
          <a:ln w="9525">
            <a:noFill/>
            <a:miter lim="800000"/>
            <a:headEnd/>
            <a:tailEnd/>
          </a:ln>
          <a:effectLst/>
        </p:spPr>
        <p:txBody>
          <a:bodyPr>
            <a:spAutoFit/>
          </a:bodyPr>
          <a:lstStyle/>
          <a:p>
            <a:pPr>
              <a:spcBef>
                <a:spcPct val="50000"/>
              </a:spcBef>
            </a:pPr>
            <a:r>
              <a:rPr lang="en-US" sz="2800"/>
              <a:t>Provosts</a:t>
            </a:r>
          </a:p>
        </p:txBody>
      </p:sp>
      <p:sp>
        <p:nvSpPr>
          <p:cNvPr id="10264" name="Text Box 24"/>
          <p:cNvSpPr txBox="1">
            <a:spLocks noChangeArrowheads="1"/>
          </p:cNvSpPr>
          <p:nvPr/>
        </p:nvSpPr>
        <p:spPr bwMode="auto">
          <a:xfrm>
            <a:off x="1693863" y="5638800"/>
            <a:ext cx="1960562" cy="954107"/>
          </a:xfrm>
          <a:prstGeom prst="rect">
            <a:avLst/>
          </a:prstGeom>
          <a:noFill/>
          <a:ln w="9525">
            <a:noFill/>
            <a:miter lim="800000"/>
            <a:headEnd/>
            <a:tailEnd/>
          </a:ln>
          <a:effectLst/>
        </p:spPr>
        <p:txBody>
          <a:bodyPr>
            <a:spAutoFit/>
          </a:bodyPr>
          <a:lstStyle/>
          <a:p>
            <a:pPr algn="ctr">
              <a:spcBef>
                <a:spcPct val="50000"/>
              </a:spcBef>
            </a:pPr>
            <a:r>
              <a:rPr lang="en-US" sz="2800"/>
              <a:t>Department Chairs</a:t>
            </a:r>
          </a:p>
        </p:txBody>
      </p:sp>
      <p:sp>
        <p:nvSpPr>
          <p:cNvPr id="10265" name="Text Box 25"/>
          <p:cNvSpPr txBox="1">
            <a:spLocks noChangeArrowheads="1"/>
          </p:cNvSpPr>
          <p:nvPr/>
        </p:nvSpPr>
        <p:spPr bwMode="auto">
          <a:xfrm>
            <a:off x="3581400" y="5903893"/>
            <a:ext cx="2209800" cy="954107"/>
          </a:xfrm>
          <a:prstGeom prst="rect">
            <a:avLst/>
          </a:prstGeom>
          <a:noFill/>
          <a:ln w="9525">
            <a:noFill/>
            <a:miter lim="800000"/>
            <a:headEnd/>
            <a:tailEnd/>
          </a:ln>
          <a:effectLst/>
        </p:spPr>
        <p:txBody>
          <a:bodyPr wrap="square">
            <a:spAutoFit/>
          </a:bodyPr>
          <a:lstStyle/>
          <a:p>
            <a:pPr algn="ctr">
              <a:spcBef>
                <a:spcPct val="50000"/>
              </a:spcBef>
            </a:pPr>
            <a:r>
              <a:rPr lang="en-US" sz="2800" dirty="0"/>
              <a:t>Instructional</a:t>
            </a:r>
            <a:r>
              <a:rPr lang="en-US" sz="2400" dirty="0"/>
              <a:t> </a:t>
            </a:r>
            <a:r>
              <a:rPr lang="en-US" sz="2800" dirty="0"/>
              <a:t>Designers</a:t>
            </a:r>
            <a:endParaRPr lang="en-US" sz="2400" dirty="0"/>
          </a:p>
        </p:txBody>
      </p:sp>
      <p:sp>
        <p:nvSpPr>
          <p:cNvPr id="10266" name="Text Box 26"/>
          <p:cNvSpPr txBox="1">
            <a:spLocks noChangeArrowheads="1"/>
          </p:cNvSpPr>
          <p:nvPr/>
        </p:nvSpPr>
        <p:spPr bwMode="auto">
          <a:xfrm>
            <a:off x="3497263" y="1614488"/>
            <a:ext cx="1727200" cy="523220"/>
          </a:xfrm>
          <a:prstGeom prst="rect">
            <a:avLst/>
          </a:prstGeom>
          <a:noFill/>
          <a:ln w="9525">
            <a:noFill/>
            <a:miter lim="800000"/>
            <a:headEnd/>
            <a:tailEnd/>
          </a:ln>
          <a:effectLst/>
        </p:spPr>
        <p:txBody>
          <a:bodyPr>
            <a:spAutoFit/>
          </a:bodyPr>
          <a:lstStyle/>
          <a:p>
            <a:pPr algn="ctr">
              <a:spcBef>
                <a:spcPct val="50000"/>
              </a:spcBef>
            </a:pPr>
            <a:r>
              <a:rPr lang="en-US" sz="2800"/>
              <a:t>Evaluators</a:t>
            </a:r>
          </a:p>
        </p:txBody>
      </p:sp>
      <p:cxnSp>
        <p:nvCxnSpPr>
          <p:cNvPr id="10267" name="AutoShape 27"/>
          <p:cNvCxnSpPr>
            <a:cxnSpLocks noChangeShapeType="1"/>
          </p:cNvCxnSpPr>
          <p:nvPr/>
        </p:nvCxnSpPr>
        <p:spPr bwMode="auto">
          <a:xfrm>
            <a:off x="5486400" y="4724400"/>
            <a:ext cx="812800" cy="573088"/>
          </a:xfrm>
          <a:prstGeom prst="straightConnector1">
            <a:avLst/>
          </a:prstGeom>
          <a:noFill/>
          <a:ln w="25400">
            <a:solidFill>
              <a:schemeClr val="tx1"/>
            </a:solidFill>
            <a:round/>
            <a:headEnd/>
            <a:tailEnd/>
          </a:ln>
          <a:effectLst/>
        </p:spPr>
      </p:cxnSp>
      <p:sp>
        <p:nvSpPr>
          <p:cNvPr id="10268" name="Line 28"/>
          <p:cNvSpPr>
            <a:spLocks noChangeShapeType="1"/>
          </p:cNvSpPr>
          <p:nvPr/>
        </p:nvSpPr>
        <p:spPr bwMode="auto">
          <a:xfrm flipV="1">
            <a:off x="5638800" y="3886200"/>
            <a:ext cx="1447800" cy="76200"/>
          </a:xfrm>
          <a:prstGeom prst="line">
            <a:avLst/>
          </a:prstGeom>
          <a:noFill/>
          <a:ln w="25400">
            <a:solidFill>
              <a:schemeClr val="tx1"/>
            </a:solidFill>
            <a:round/>
            <a:headEnd/>
            <a:tailEnd/>
          </a:ln>
          <a:effectLst/>
        </p:spPr>
        <p:txBody>
          <a:bodyPr/>
          <a:lstStyle/>
          <a:p>
            <a:endParaRPr lang="en-US" sz="2000"/>
          </a:p>
        </p:txBody>
      </p:sp>
      <p:sp>
        <p:nvSpPr>
          <p:cNvPr id="10269" name="Line 29"/>
          <p:cNvSpPr>
            <a:spLocks noChangeShapeType="1"/>
          </p:cNvSpPr>
          <p:nvPr/>
        </p:nvSpPr>
        <p:spPr bwMode="auto">
          <a:xfrm>
            <a:off x="5638800" y="4343400"/>
            <a:ext cx="1143000" cy="304800"/>
          </a:xfrm>
          <a:prstGeom prst="line">
            <a:avLst/>
          </a:prstGeom>
          <a:noFill/>
          <a:ln w="25400">
            <a:solidFill>
              <a:schemeClr val="tx1"/>
            </a:solidFill>
            <a:round/>
            <a:headEnd/>
            <a:tailEnd/>
          </a:ln>
          <a:effectLst/>
        </p:spPr>
        <p:txBody>
          <a:bodyPr/>
          <a:lstStyle/>
          <a:p>
            <a:endParaRPr lang="en-US" sz="2000"/>
          </a:p>
        </p:txBody>
      </p:sp>
      <p:sp>
        <p:nvSpPr>
          <p:cNvPr id="10270" name="Text Box 30"/>
          <p:cNvSpPr txBox="1">
            <a:spLocks noChangeArrowheads="1"/>
          </p:cNvSpPr>
          <p:nvPr/>
        </p:nvSpPr>
        <p:spPr bwMode="auto">
          <a:xfrm>
            <a:off x="1927225" y="2209800"/>
            <a:ext cx="1738313" cy="523220"/>
          </a:xfrm>
          <a:prstGeom prst="rect">
            <a:avLst/>
          </a:prstGeom>
          <a:noFill/>
          <a:ln w="9525">
            <a:noFill/>
            <a:miter lim="800000"/>
            <a:headEnd/>
            <a:tailEnd/>
          </a:ln>
          <a:effectLst/>
        </p:spPr>
        <p:txBody>
          <a:bodyPr>
            <a:spAutoFit/>
          </a:bodyPr>
          <a:lstStyle/>
          <a:p>
            <a:pPr>
              <a:spcBef>
                <a:spcPct val="50000"/>
              </a:spcBef>
            </a:pPr>
            <a:r>
              <a:rPr lang="en-US" sz="2800" dirty="0"/>
              <a:t>Presidents</a:t>
            </a:r>
          </a:p>
        </p:txBody>
      </p:sp>
    </p:spTree>
  </p:cSld>
  <p:clrMapOvr>
    <a:masterClrMapping/>
  </p:clrMapOvr>
  <p:transition spd="med">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50" name="Rectangle 6"/>
          <p:cNvSpPr>
            <a:spLocks noGrp="1" noChangeArrowheads="1"/>
          </p:cNvSpPr>
          <p:nvPr>
            <p:ph type="title"/>
          </p:nvPr>
        </p:nvSpPr>
        <p:spPr>
          <a:xfrm>
            <a:off x="0" y="-152400"/>
            <a:ext cx="8229600" cy="1554162"/>
          </a:xfrm>
        </p:spPr>
        <p:txBody>
          <a:bodyPr/>
          <a:lstStyle/>
          <a:p>
            <a:r>
              <a:rPr lang="en-US" sz="3200" b="1" dirty="0">
                <a:latin typeface="Tahoma" pitchFamily="34" charset="0"/>
              </a:rPr>
              <a:t>Graham, </a:t>
            </a:r>
            <a:r>
              <a:rPr lang="en-US" sz="3200" b="1" dirty="0" err="1">
                <a:latin typeface="Tahoma" pitchFamily="34" charset="0"/>
              </a:rPr>
              <a:t>Ure</a:t>
            </a:r>
            <a:r>
              <a:rPr lang="en-US" sz="3200" b="1" dirty="0">
                <a:latin typeface="Tahoma" pitchFamily="34" charset="0"/>
              </a:rPr>
              <a:t>, &amp; Allen </a:t>
            </a:r>
            <a:r>
              <a:rPr lang="en-US" sz="2400" b="1" dirty="0">
                <a:latin typeface="Tahoma" pitchFamily="34" charset="0"/>
              </a:rPr>
              <a:t>(2003, July)</a:t>
            </a:r>
            <a:r>
              <a:rPr lang="en-US" sz="3200" b="1" dirty="0">
                <a:latin typeface="Tahoma" pitchFamily="34" charset="0"/>
              </a:rPr>
              <a:t/>
            </a:r>
            <a:br>
              <a:rPr lang="en-US" sz="3200" b="1" dirty="0">
                <a:latin typeface="Tahoma" pitchFamily="34" charset="0"/>
              </a:rPr>
            </a:br>
            <a:r>
              <a:rPr lang="en-US" sz="2800" b="1" dirty="0">
                <a:latin typeface="Tahoma" pitchFamily="34" charset="0"/>
              </a:rPr>
              <a:t>Blended Learning Environments</a:t>
            </a:r>
            <a:br>
              <a:rPr lang="en-US" sz="2800" b="1" dirty="0">
                <a:latin typeface="Tahoma" pitchFamily="34" charset="0"/>
              </a:rPr>
            </a:br>
            <a:r>
              <a:rPr lang="en-US" sz="2400" b="1" dirty="0">
                <a:latin typeface="Tahoma" pitchFamily="34" charset="0"/>
              </a:rPr>
              <a:t>A Lit Review/Proposed Research Agenda</a:t>
            </a:r>
          </a:p>
        </p:txBody>
      </p:sp>
      <p:pic>
        <p:nvPicPr>
          <p:cNvPr id="415757" name="Picture 13"/>
          <p:cNvPicPr>
            <a:picLocks noChangeAspect="1" noChangeArrowheads="1"/>
          </p:cNvPicPr>
          <p:nvPr/>
        </p:nvPicPr>
        <p:blipFill>
          <a:blip r:embed="rId2" cstate="print"/>
          <a:srcRect l="9595" t="25255" r="14468" b="5717"/>
          <a:stretch>
            <a:fillRect/>
          </a:stretch>
        </p:blipFill>
        <p:spPr bwMode="auto">
          <a:xfrm>
            <a:off x="152400" y="1447800"/>
            <a:ext cx="8839200" cy="5257800"/>
          </a:xfrm>
          <a:prstGeom prst="rect">
            <a:avLst/>
          </a:prstGeom>
          <a:noFill/>
          <a:ln w="9525">
            <a:noFill/>
            <a:miter lim="800000"/>
            <a:headEnd/>
            <a:tailEnd/>
          </a:ln>
          <a:effectLst/>
        </p:spPr>
      </p:pic>
    </p:spTree>
  </p:cSld>
  <p:clrMapOvr>
    <a:masterClrMapping/>
  </p:clrMapOvr>
  <p:transition spd="med">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2306" name="Rectangle 2"/>
          <p:cNvSpPr>
            <a:spLocks noGrp="1" noChangeArrowheads="1"/>
          </p:cNvSpPr>
          <p:nvPr>
            <p:ph type="title"/>
          </p:nvPr>
        </p:nvSpPr>
        <p:spPr>
          <a:xfrm>
            <a:off x="152400" y="0"/>
            <a:ext cx="8229600" cy="1325562"/>
          </a:xfrm>
        </p:spPr>
        <p:txBody>
          <a:bodyPr/>
          <a:lstStyle/>
          <a:p>
            <a:r>
              <a:rPr lang="en-US" sz="3200" b="1" dirty="0">
                <a:latin typeface="Tahoma" pitchFamily="34" charset="0"/>
              </a:rPr>
              <a:t>Graham, </a:t>
            </a:r>
            <a:r>
              <a:rPr lang="en-US" sz="3200" b="1" dirty="0" err="1">
                <a:latin typeface="Tahoma" pitchFamily="34" charset="0"/>
              </a:rPr>
              <a:t>Ure</a:t>
            </a:r>
            <a:r>
              <a:rPr lang="en-US" sz="3200" b="1" dirty="0">
                <a:latin typeface="Tahoma" pitchFamily="34" charset="0"/>
              </a:rPr>
              <a:t>, &amp; Allen (2003, July)</a:t>
            </a:r>
            <a:br>
              <a:rPr lang="en-US" sz="3200" b="1" dirty="0">
                <a:latin typeface="Tahoma" pitchFamily="34" charset="0"/>
              </a:rPr>
            </a:br>
            <a:r>
              <a:rPr lang="en-US" sz="2400" dirty="0">
                <a:latin typeface="Tahoma" pitchFamily="34" charset="0"/>
              </a:rPr>
              <a:t>Blended Learning Environments</a:t>
            </a:r>
            <a:br>
              <a:rPr lang="en-US" sz="2400" dirty="0">
                <a:latin typeface="Tahoma" pitchFamily="34" charset="0"/>
              </a:rPr>
            </a:br>
            <a:r>
              <a:rPr lang="en-US" sz="2400" dirty="0">
                <a:latin typeface="Tahoma" pitchFamily="34" charset="0"/>
              </a:rPr>
              <a:t>A Literature Review and Proposed Research Agenda</a:t>
            </a:r>
          </a:p>
        </p:txBody>
      </p:sp>
      <p:pic>
        <p:nvPicPr>
          <p:cNvPr id="1122307" name="Picture 3"/>
          <p:cNvPicPr>
            <a:picLocks noGrp="1" noChangeAspect="1" noChangeArrowheads="1"/>
          </p:cNvPicPr>
          <p:nvPr>
            <p:ph idx="1"/>
          </p:nvPr>
        </p:nvPicPr>
        <p:blipFill>
          <a:blip r:embed="rId2" cstate="print"/>
          <a:srcRect l="12044" t="18520" r="13243" b="12451"/>
          <a:stretch>
            <a:fillRect/>
          </a:stretch>
        </p:blipFill>
        <p:spPr>
          <a:xfrm>
            <a:off x="152400" y="1447800"/>
            <a:ext cx="8839200" cy="5410200"/>
          </a:xfrm>
          <a:solidFill>
            <a:schemeClr val="accent1"/>
          </a:solidFill>
          <a:ln/>
        </p:spPr>
      </p:pic>
    </p:spTree>
  </p:cSld>
  <p:clrMapOvr>
    <a:masterClrMapping/>
  </p:clrMapOvr>
  <p:transition spd="med">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0762" name="Rectangle 10"/>
          <p:cNvSpPr>
            <a:spLocks noGrp="1" noChangeArrowheads="1"/>
          </p:cNvSpPr>
          <p:nvPr>
            <p:ph type="title"/>
          </p:nvPr>
        </p:nvSpPr>
        <p:spPr>
          <a:xfrm>
            <a:off x="0" y="228600"/>
            <a:ext cx="7467600" cy="1143000"/>
          </a:xfrm>
        </p:spPr>
        <p:txBody>
          <a:bodyPr/>
          <a:lstStyle/>
          <a:p>
            <a:r>
              <a:rPr lang="en-US" sz="4000" b="1" dirty="0">
                <a:latin typeface="Tahoma" pitchFamily="34" charset="0"/>
              </a:rPr>
              <a:t>TICKIT </a:t>
            </a:r>
            <a:r>
              <a:rPr lang="en-US" sz="4000" b="1" dirty="0" smtClean="0">
                <a:latin typeface="Tahoma" pitchFamily="34" charset="0"/>
              </a:rPr>
              <a:t>Model </a:t>
            </a:r>
            <a:r>
              <a:rPr lang="en-US" sz="2800" dirty="0" smtClean="0">
                <a:latin typeface="Tahoma" pitchFamily="34" charset="0"/>
              </a:rPr>
              <a:t>(Bonk &amp; </a:t>
            </a:r>
            <a:r>
              <a:rPr lang="en-US" sz="2800" dirty="0" err="1" smtClean="0">
                <a:latin typeface="Tahoma" pitchFamily="34" charset="0"/>
              </a:rPr>
              <a:t>Ehman</a:t>
            </a:r>
            <a:r>
              <a:rPr lang="en-US" sz="2800" dirty="0" smtClean="0">
                <a:latin typeface="Tahoma" pitchFamily="34" charset="0"/>
              </a:rPr>
              <a:t>, 2003)</a:t>
            </a:r>
            <a:endParaRPr lang="en-US" sz="4000" dirty="0">
              <a:latin typeface="Tahoma" pitchFamily="34" charset="0"/>
            </a:endParaRPr>
          </a:p>
        </p:txBody>
      </p:sp>
      <p:pic>
        <p:nvPicPr>
          <p:cNvPr id="1610763" name="Picture 11" descr="TICKIT_model"/>
          <p:cNvPicPr>
            <a:picLocks noChangeAspect="1" noChangeArrowheads="1"/>
          </p:cNvPicPr>
          <p:nvPr/>
        </p:nvPicPr>
        <p:blipFill>
          <a:blip r:embed="rId2" cstate="print"/>
          <a:srcRect/>
          <a:stretch>
            <a:fillRect/>
          </a:stretch>
        </p:blipFill>
        <p:spPr bwMode="auto">
          <a:xfrm>
            <a:off x="228600" y="1447800"/>
            <a:ext cx="8686800" cy="5399793"/>
          </a:xfrm>
          <a:prstGeom prst="rect">
            <a:avLst/>
          </a:prstGeom>
          <a:noFill/>
        </p:spPr>
      </p:pic>
    </p:spTree>
  </p:cSld>
  <p:clrMapOvr>
    <a:masterClrMapping/>
  </p:clrMapOvr>
  <p:transition spd="med">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28600"/>
            <a:ext cx="7772400" cy="1104900"/>
          </a:xfrm>
        </p:spPr>
        <p:txBody>
          <a:bodyPr/>
          <a:lstStyle/>
          <a:p>
            <a:r>
              <a:rPr lang="en-US" dirty="0" smtClean="0"/>
              <a:t>Campus-based blended learning approach</a:t>
            </a:r>
            <a:endParaRPr lang="en-US" dirty="0"/>
          </a:p>
        </p:txBody>
      </p:sp>
      <p:sp>
        <p:nvSpPr>
          <p:cNvPr id="7" name="Oval 6"/>
          <p:cNvSpPr/>
          <p:nvPr/>
        </p:nvSpPr>
        <p:spPr bwMode="auto">
          <a:xfrm>
            <a:off x="3048000" y="1828800"/>
            <a:ext cx="5562600" cy="4038600"/>
          </a:xfrm>
          <a:prstGeom prst="ellipse">
            <a:avLst/>
          </a:prstGeom>
          <a:noFill/>
          <a:ln w="57150" cap="flat"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8" name="Oval 7"/>
          <p:cNvSpPr/>
          <p:nvPr/>
        </p:nvSpPr>
        <p:spPr bwMode="auto">
          <a:xfrm>
            <a:off x="152400" y="1828800"/>
            <a:ext cx="5486400" cy="4038600"/>
          </a:xfrm>
          <a:prstGeom prst="ellipse">
            <a:avLst/>
          </a:prstGeom>
          <a:noFill/>
          <a:ln w="57150" cap="flat"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9" name="TextBox 8"/>
          <p:cNvSpPr txBox="1"/>
          <p:nvPr/>
        </p:nvSpPr>
        <p:spPr>
          <a:xfrm>
            <a:off x="533400" y="2819400"/>
            <a:ext cx="3429000" cy="1754326"/>
          </a:xfrm>
          <a:prstGeom prst="rect">
            <a:avLst/>
          </a:prstGeom>
          <a:noFill/>
        </p:spPr>
        <p:txBody>
          <a:bodyPr wrap="square" rtlCol="0">
            <a:spAutoFit/>
          </a:bodyPr>
          <a:lstStyle/>
          <a:p>
            <a:r>
              <a:rPr lang="en-US" sz="3600" dirty="0" smtClean="0"/>
              <a:t>Face-to-Face Learning Experiences</a:t>
            </a:r>
            <a:endParaRPr lang="en-US" sz="3600" dirty="0"/>
          </a:p>
        </p:txBody>
      </p:sp>
      <p:sp>
        <p:nvSpPr>
          <p:cNvPr id="10" name="TextBox 9"/>
          <p:cNvSpPr txBox="1"/>
          <p:nvPr/>
        </p:nvSpPr>
        <p:spPr>
          <a:xfrm>
            <a:off x="5791200" y="2971800"/>
            <a:ext cx="3429000" cy="1754326"/>
          </a:xfrm>
          <a:prstGeom prst="rect">
            <a:avLst/>
          </a:prstGeom>
          <a:noFill/>
        </p:spPr>
        <p:txBody>
          <a:bodyPr wrap="square" rtlCol="0">
            <a:spAutoFit/>
          </a:bodyPr>
          <a:lstStyle/>
          <a:p>
            <a:r>
              <a:rPr lang="en-US" sz="3600" dirty="0" smtClean="0"/>
              <a:t>Online</a:t>
            </a:r>
          </a:p>
          <a:p>
            <a:r>
              <a:rPr lang="en-US" sz="3600" dirty="0" smtClean="0"/>
              <a:t>Learning Experiences</a:t>
            </a:r>
            <a:endParaRPr lang="en-US" sz="3600" dirty="0"/>
          </a:p>
        </p:txBody>
      </p:sp>
      <p:sp>
        <p:nvSpPr>
          <p:cNvPr id="11" name="TextBox 10"/>
          <p:cNvSpPr txBox="1"/>
          <p:nvPr/>
        </p:nvSpPr>
        <p:spPr>
          <a:xfrm>
            <a:off x="3276600" y="3505200"/>
            <a:ext cx="2209800" cy="646331"/>
          </a:xfrm>
          <a:prstGeom prst="rect">
            <a:avLst/>
          </a:prstGeom>
          <a:noFill/>
        </p:spPr>
        <p:txBody>
          <a:bodyPr wrap="square" rtlCol="0">
            <a:spAutoFit/>
          </a:bodyPr>
          <a:lstStyle/>
          <a:p>
            <a:r>
              <a:rPr lang="en-US" sz="3600" dirty="0" smtClean="0"/>
              <a:t>Integration</a:t>
            </a:r>
            <a:endParaRPr lang="en-US" sz="3600" dirty="0"/>
          </a:p>
        </p:txBody>
      </p:sp>
      <p:sp>
        <p:nvSpPr>
          <p:cNvPr id="12" name="TextBox 11"/>
          <p:cNvSpPr txBox="1"/>
          <p:nvPr/>
        </p:nvSpPr>
        <p:spPr>
          <a:xfrm>
            <a:off x="0" y="6248400"/>
            <a:ext cx="8991600" cy="584775"/>
          </a:xfrm>
          <a:prstGeom prst="rect">
            <a:avLst/>
          </a:prstGeom>
          <a:noFill/>
        </p:spPr>
        <p:txBody>
          <a:bodyPr wrap="square" rtlCol="0">
            <a:spAutoFit/>
          </a:bodyPr>
          <a:lstStyle/>
          <a:p>
            <a:r>
              <a:rPr lang="en-US" sz="1600" dirty="0" smtClean="0"/>
              <a:t>Vaughan, N. (2010). Designing for a blended community of inquiry. In </a:t>
            </a:r>
            <a:r>
              <a:rPr lang="en-US" sz="1600" i="1" dirty="0" smtClean="0"/>
              <a:t>Blended learning in Finland</a:t>
            </a:r>
            <a:r>
              <a:rPr lang="en-US" sz="1600" dirty="0" smtClean="0"/>
              <a:t>.  </a:t>
            </a:r>
            <a:r>
              <a:rPr lang="en-US" sz="1600" dirty="0" err="1" smtClean="0"/>
              <a:t>Retreived</a:t>
            </a:r>
            <a:r>
              <a:rPr lang="en-US" sz="1600" dirty="0" smtClean="0"/>
              <a:t> from http://www.helsinki.fi/valtiotieteellinen/julkaisut/blended_learning_Finland.pdf</a:t>
            </a:r>
            <a:endParaRPr lang="en-US" sz="1600" dirty="0"/>
          </a:p>
        </p:txBody>
      </p:sp>
    </p:spTree>
  </p:cSld>
  <p:clrMapOvr>
    <a:masterClrMapping/>
  </p:clrMapOvr>
  <p:transition spd="med">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66700"/>
            <a:ext cx="8534400" cy="1104900"/>
          </a:xfrm>
          <a:noFill/>
        </p:spPr>
        <p:txBody>
          <a:bodyPr/>
          <a:lstStyle/>
          <a:p>
            <a:r>
              <a:rPr lang="en-US" dirty="0" smtClean="0"/>
              <a:t>Community of inquiry framework</a:t>
            </a:r>
            <a:endParaRPr lang="en-US" dirty="0"/>
          </a:p>
        </p:txBody>
      </p:sp>
      <p:sp>
        <p:nvSpPr>
          <p:cNvPr id="7" name="Oval 6"/>
          <p:cNvSpPr/>
          <p:nvPr/>
        </p:nvSpPr>
        <p:spPr bwMode="auto">
          <a:xfrm>
            <a:off x="1676400" y="2971800"/>
            <a:ext cx="5029200" cy="3657600"/>
          </a:xfrm>
          <a:prstGeom prst="ellipse">
            <a:avLst/>
          </a:prstGeom>
          <a:noFill/>
          <a:ln w="38100" cap="flat"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9" name="Oval 8"/>
          <p:cNvSpPr/>
          <p:nvPr/>
        </p:nvSpPr>
        <p:spPr bwMode="auto">
          <a:xfrm>
            <a:off x="2895600" y="1371600"/>
            <a:ext cx="5029200" cy="3886200"/>
          </a:xfrm>
          <a:prstGeom prst="ellipse">
            <a:avLst/>
          </a:prstGeom>
          <a:noFill/>
          <a:ln w="38100" cap="flat"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10" name="Oval 9"/>
          <p:cNvSpPr/>
          <p:nvPr/>
        </p:nvSpPr>
        <p:spPr bwMode="auto">
          <a:xfrm>
            <a:off x="304800" y="1371600"/>
            <a:ext cx="5029200" cy="3886200"/>
          </a:xfrm>
          <a:prstGeom prst="ellipse">
            <a:avLst/>
          </a:prstGeom>
          <a:noFill/>
          <a:ln w="38100" cap="flat" cmpd="sng" algn="ctr">
            <a:solidFill>
              <a:schemeClr val="tx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12" name="TextBox 11"/>
          <p:cNvSpPr txBox="1"/>
          <p:nvPr/>
        </p:nvSpPr>
        <p:spPr>
          <a:xfrm>
            <a:off x="685800" y="2598003"/>
            <a:ext cx="1828800" cy="830997"/>
          </a:xfrm>
          <a:prstGeom prst="rect">
            <a:avLst/>
          </a:prstGeom>
          <a:noFill/>
        </p:spPr>
        <p:txBody>
          <a:bodyPr wrap="square" rtlCol="0">
            <a:spAutoFit/>
          </a:bodyPr>
          <a:lstStyle/>
          <a:p>
            <a:r>
              <a:rPr lang="en-US" sz="2400" dirty="0" smtClean="0"/>
              <a:t>Social Presence</a:t>
            </a:r>
            <a:endParaRPr lang="en-US" sz="2400" dirty="0"/>
          </a:p>
        </p:txBody>
      </p:sp>
      <p:sp>
        <p:nvSpPr>
          <p:cNvPr id="13" name="TextBox 12"/>
          <p:cNvSpPr txBox="1"/>
          <p:nvPr/>
        </p:nvSpPr>
        <p:spPr>
          <a:xfrm>
            <a:off x="3276600" y="2209800"/>
            <a:ext cx="1828800" cy="830997"/>
          </a:xfrm>
          <a:prstGeom prst="rect">
            <a:avLst/>
          </a:prstGeom>
          <a:noFill/>
        </p:spPr>
        <p:txBody>
          <a:bodyPr wrap="square" rtlCol="0">
            <a:spAutoFit/>
          </a:bodyPr>
          <a:lstStyle/>
          <a:p>
            <a:r>
              <a:rPr lang="en-US" sz="2400" dirty="0" smtClean="0"/>
              <a:t>Supporting Discourse</a:t>
            </a:r>
            <a:endParaRPr lang="en-US" sz="2400" dirty="0"/>
          </a:p>
        </p:txBody>
      </p:sp>
      <p:sp>
        <p:nvSpPr>
          <p:cNvPr id="14" name="TextBox 13"/>
          <p:cNvSpPr txBox="1"/>
          <p:nvPr/>
        </p:nvSpPr>
        <p:spPr>
          <a:xfrm>
            <a:off x="3048000" y="3512403"/>
            <a:ext cx="2438400" cy="830997"/>
          </a:xfrm>
          <a:prstGeom prst="rect">
            <a:avLst/>
          </a:prstGeom>
          <a:noFill/>
        </p:spPr>
        <p:txBody>
          <a:bodyPr wrap="square" rtlCol="0">
            <a:spAutoFit/>
          </a:bodyPr>
          <a:lstStyle/>
          <a:p>
            <a:r>
              <a:rPr lang="en-US" sz="2400" dirty="0" smtClean="0"/>
              <a:t>EDUCATIONAL </a:t>
            </a:r>
          </a:p>
          <a:p>
            <a:r>
              <a:rPr lang="en-US" sz="2400" dirty="0" smtClean="0"/>
              <a:t>EXPERIENCE</a:t>
            </a:r>
            <a:endParaRPr lang="en-US" sz="2400" dirty="0"/>
          </a:p>
        </p:txBody>
      </p:sp>
      <p:sp>
        <p:nvSpPr>
          <p:cNvPr id="15" name="TextBox 14"/>
          <p:cNvSpPr txBox="1"/>
          <p:nvPr/>
        </p:nvSpPr>
        <p:spPr>
          <a:xfrm>
            <a:off x="4953000" y="4202668"/>
            <a:ext cx="1828800" cy="830997"/>
          </a:xfrm>
          <a:prstGeom prst="rect">
            <a:avLst/>
          </a:prstGeom>
          <a:noFill/>
        </p:spPr>
        <p:txBody>
          <a:bodyPr wrap="square" rtlCol="0">
            <a:spAutoFit/>
          </a:bodyPr>
          <a:lstStyle/>
          <a:p>
            <a:r>
              <a:rPr lang="en-US" sz="2400" dirty="0" smtClean="0"/>
              <a:t>Selecting Content</a:t>
            </a:r>
            <a:endParaRPr lang="en-US" sz="2400" dirty="0"/>
          </a:p>
        </p:txBody>
      </p:sp>
      <p:sp>
        <p:nvSpPr>
          <p:cNvPr id="16" name="TextBox 15"/>
          <p:cNvSpPr txBox="1"/>
          <p:nvPr/>
        </p:nvSpPr>
        <p:spPr>
          <a:xfrm>
            <a:off x="2057400" y="4343400"/>
            <a:ext cx="1828800" cy="830997"/>
          </a:xfrm>
          <a:prstGeom prst="rect">
            <a:avLst/>
          </a:prstGeom>
          <a:noFill/>
        </p:spPr>
        <p:txBody>
          <a:bodyPr wrap="square" rtlCol="0">
            <a:spAutoFit/>
          </a:bodyPr>
          <a:lstStyle/>
          <a:p>
            <a:r>
              <a:rPr lang="en-US" sz="2400" dirty="0" smtClean="0"/>
              <a:t>Setting</a:t>
            </a:r>
          </a:p>
          <a:p>
            <a:r>
              <a:rPr lang="en-US" sz="2400" dirty="0" smtClean="0"/>
              <a:t>Climate</a:t>
            </a:r>
            <a:endParaRPr lang="en-US" sz="2400" dirty="0"/>
          </a:p>
        </p:txBody>
      </p:sp>
      <p:sp>
        <p:nvSpPr>
          <p:cNvPr id="17" name="TextBox 16"/>
          <p:cNvSpPr txBox="1"/>
          <p:nvPr/>
        </p:nvSpPr>
        <p:spPr>
          <a:xfrm>
            <a:off x="6019800" y="2514600"/>
            <a:ext cx="1828800" cy="830997"/>
          </a:xfrm>
          <a:prstGeom prst="rect">
            <a:avLst/>
          </a:prstGeom>
          <a:noFill/>
        </p:spPr>
        <p:txBody>
          <a:bodyPr wrap="square" rtlCol="0">
            <a:spAutoFit/>
          </a:bodyPr>
          <a:lstStyle/>
          <a:p>
            <a:r>
              <a:rPr lang="en-US" sz="2400" dirty="0" smtClean="0"/>
              <a:t>Cognitive Presence</a:t>
            </a:r>
            <a:endParaRPr lang="en-US" sz="2400" dirty="0"/>
          </a:p>
        </p:txBody>
      </p:sp>
      <p:sp>
        <p:nvSpPr>
          <p:cNvPr id="18" name="TextBox 17"/>
          <p:cNvSpPr txBox="1"/>
          <p:nvPr/>
        </p:nvSpPr>
        <p:spPr>
          <a:xfrm>
            <a:off x="3200400" y="5562600"/>
            <a:ext cx="2743200" cy="830997"/>
          </a:xfrm>
          <a:prstGeom prst="rect">
            <a:avLst/>
          </a:prstGeom>
          <a:noFill/>
        </p:spPr>
        <p:txBody>
          <a:bodyPr wrap="square" rtlCol="0">
            <a:spAutoFit/>
          </a:bodyPr>
          <a:lstStyle/>
          <a:p>
            <a:r>
              <a:rPr lang="en-US" sz="2400" dirty="0" smtClean="0"/>
              <a:t>Teaching Presence</a:t>
            </a:r>
          </a:p>
          <a:p>
            <a:r>
              <a:rPr lang="en-US" sz="2400" dirty="0" smtClean="0"/>
              <a:t>(Structure/Process)</a:t>
            </a:r>
            <a:endParaRPr lang="en-US" sz="2400" dirty="0"/>
          </a:p>
        </p:txBody>
      </p:sp>
      <p:sp>
        <p:nvSpPr>
          <p:cNvPr id="19" name="TextBox 18"/>
          <p:cNvSpPr txBox="1"/>
          <p:nvPr/>
        </p:nvSpPr>
        <p:spPr>
          <a:xfrm>
            <a:off x="0" y="6396335"/>
            <a:ext cx="8991600" cy="461665"/>
          </a:xfrm>
          <a:prstGeom prst="rect">
            <a:avLst/>
          </a:prstGeom>
          <a:noFill/>
        </p:spPr>
        <p:txBody>
          <a:bodyPr wrap="square" rtlCol="0">
            <a:spAutoFit/>
          </a:bodyPr>
          <a:lstStyle/>
          <a:p>
            <a:r>
              <a:rPr lang="en-US" sz="1200" dirty="0" smtClean="0"/>
              <a:t>Garrison, </a:t>
            </a:r>
            <a:r>
              <a:rPr lang="en-US" sz="1200" dirty="0" err="1" smtClean="0"/>
              <a:t>D.R.</a:t>
            </a:r>
            <a:r>
              <a:rPr lang="en-US" sz="1200" dirty="0" smtClean="0"/>
              <a:t>, Vaughan, N.D. (2008). </a:t>
            </a:r>
            <a:r>
              <a:rPr lang="en-US" sz="1200" i="1" dirty="0" smtClean="0"/>
              <a:t>Blended learning in higher education: Framework, principles, and guidelines</a:t>
            </a:r>
            <a:r>
              <a:rPr lang="en-US" sz="1200" dirty="0" smtClean="0"/>
              <a:t>. San Francisco: </a:t>
            </a:r>
            <a:r>
              <a:rPr lang="en-US" sz="1200" dirty="0" err="1" smtClean="0"/>
              <a:t>Jossey</a:t>
            </a:r>
            <a:r>
              <a:rPr lang="en-US" sz="1200" dirty="0" smtClean="0"/>
              <a:t>-Bass.</a:t>
            </a:r>
            <a:endParaRPr lang="en-US" sz="1200" dirty="0"/>
          </a:p>
        </p:txBody>
      </p:sp>
    </p:spTree>
  </p:cSld>
  <p:clrMapOvr>
    <a:masterClrMapping/>
  </p:clrMapOvr>
  <p:transition spd="med">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Blended Online Learning Environment</a:t>
            </a:r>
            <a:endParaRPr lang="en-US" sz="3600" dirty="0"/>
          </a:p>
        </p:txBody>
      </p:sp>
      <p:pic>
        <p:nvPicPr>
          <p:cNvPr id="1026" name="Picture 2" descr="http://jolt.merlot.org/vol4no4/images/power_fig1.jpg"/>
          <p:cNvPicPr>
            <a:picLocks noChangeAspect="1" noChangeArrowheads="1"/>
          </p:cNvPicPr>
          <p:nvPr/>
        </p:nvPicPr>
        <p:blipFill>
          <a:blip r:embed="rId2" cstate="print"/>
          <a:srcRect/>
          <a:stretch>
            <a:fillRect/>
          </a:stretch>
        </p:blipFill>
        <p:spPr bwMode="auto">
          <a:xfrm>
            <a:off x="228600" y="1447800"/>
            <a:ext cx="8763000" cy="5093764"/>
          </a:xfrm>
          <a:prstGeom prst="rect">
            <a:avLst/>
          </a:prstGeom>
          <a:noFill/>
        </p:spPr>
      </p:pic>
      <p:sp>
        <p:nvSpPr>
          <p:cNvPr id="4" name="Title 1"/>
          <p:cNvSpPr txBox="1">
            <a:spLocks/>
          </p:cNvSpPr>
          <p:nvPr/>
        </p:nvSpPr>
        <p:spPr bwMode="auto">
          <a:xfrm>
            <a:off x="381000" y="266700"/>
            <a:ext cx="7772400" cy="1104900"/>
          </a:xfrm>
          <a:prstGeom prst="rect">
            <a:avLst/>
          </a:prstGeom>
          <a:noFill/>
          <a:ln w="9525">
            <a:noFill/>
            <a:miter lim="800000"/>
            <a:headEnd/>
            <a:tailEnd/>
          </a:ln>
        </p:spPr>
        <p:txBody>
          <a:bodyPr vert="horz" wrap="square" lIns="92075" tIns="46038" rIns="92075" bIns="46038" numCol="1" anchor="b"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4400" b="0" i="0" u="none" strike="noStrike" kern="0" cap="none" spc="0" normalizeH="0" baseline="0" noProof="0" dirty="0" smtClean="0">
                <a:ln>
                  <a:noFill/>
                </a:ln>
                <a:solidFill>
                  <a:schemeClr val="tx2"/>
                </a:solidFill>
                <a:effectLst/>
                <a:uLnTx/>
                <a:uFillTx/>
                <a:latin typeface="+mj-lt"/>
                <a:ea typeface="+mj-ea"/>
                <a:cs typeface="+mj-cs"/>
              </a:rPr>
              <a:t>Model of Blended Learning</a:t>
            </a:r>
            <a:endParaRPr kumimoji="0" lang="en-US" sz="4400" b="0" i="0" u="none" strike="noStrike" kern="0" cap="none" spc="0" normalizeH="0" baseline="0" noProof="0" dirty="0">
              <a:ln>
                <a:noFill/>
              </a:ln>
              <a:solidFill>
                <a:schemeClr val="tx2"/>
              </a:solidFill>
              <a:effectLst/>
              <a:uLnTx/>
              <a:uFillTx/>
              <a:latin typeface="+mj-lt"/>
              <a:ea typeface="+mj-ea"/>
              <a:cs typeface="+mj-cs"/>
            </a:endParaRPr>
          </a:p>
        </p:txBody>
      </p:sp>
    </p:spTree>
  </p:cSld>
  <p:clrMapOvr>
    <a:masterClrMapping/>
  </p:clrMapOvr>
  <p:transition spd="med">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Liu &amp;Hwang (2009)</a:t>
            </a:r>
            <a:endParaRPr lang="en-US" dirty="0"/>
          </a:p>
        </p:txBody>
      </p:sp>
      <p:sp>
        <p:nvSpPr>
          <p:cNvPr id="3" name="Content Placeholder 2"/>
          <p:cNvSpPr>
            <a:spLocks noGrp="1"/>
          </p:cNvSpPr>
          <p:nvPr>
            <p:ph idx="1"/>
          </p:nvPr>
        </p:nvSpPr>
        <p:spPr>
          <a:xfrm>
            <a:off x="457200" y="5867400"/>
            <a:ext cx="8229600" cy="685800"/>
          </a:xfrm>
        </p:spPr>
        <p:txBody>
          <a:bodyPr>
            <a:normAutofit/>
          </a:bodyPr>
          <a:lstStyle/>
          <a:p>
            <a:r>
              <a:rPr lang="en-US" sz="1400" i="1" dirty="0" smtClean="0"/>
              <a:t>Figure 1:</a:t>
            </a:r>
            <a:r>
              <a:rPr lang="en-US" sz="1400" dirty="0" smtClean="0"/>
              <a:t> </a:t>
            </a:r>
            <a:r>
              <a:rPr lang="en-US" sz="1400" i="1" dirty="0" smtClean="0"/>
              <a:t>The components of paradigm shifts in e-learning</a:t>
            </a:r>
            <a:endParaRPr lang="en-US" sz="1400" dirty="0" smtClean="0"/>
          </a:p>
          <a:p>
            <a:r>
              <a:rPr lang="en-US" sz="1400" b="1" dirty="0" smtClean="0"/>
              <a:t>British Journal of Educational Technology Vol. 41, 2 Pages: E1-E9</a:t>
            </a:r>
            <a:endParaRPr lang="en-US" sz="1400" i="1" dirty="0" smtClean="0"/>
          </a:p>
        </p:txBody>
      </p:sp>
      <p:pic>
        <p:nvPicPr>
          <p:cNvPr id="4" name="Picture 3" descr="Liu_Hwang Fig 1.gif"/>
          <p:cNvPicPr>
            <a:picLocks noChangeAspect="1"/>
          </p:cNvPicPr>
          <p:nvPr/>
        </p:nvPicPr>
        <p:blipFill>
          <a:blip r:embed="rId2" cstate="print"/>
          <a:stretch>
            <a:fillRect/>
          </a:stretch>
        </p:blipFill>
        <p:spPr>
          <a:xfrm>
            <a:off x="762000" y="1524000"/>
            <a:ext cx="7467600" cy="3962400"/>
          </a:xfrm>
          <a:prstGeom prst="rect">
            <a:avLst/>
          </a:prstGeom>
        </p:spPr>
      </p:pic>
    </p:spTree>
  </p:cSld>
  <p:clrMapOvr>
    <a:masterClrMapping/>
  </p:clrMapOvr>
  <p:transition spd="med">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p:txBody>
          <a:bodyPr/>
          <a:lstStyle/>
          <a:p>
            <a:r>
              <a:rPr lang="en-US" dirty="0" smtClean="0"/>
              <a:t>Educational Models</a:t>
            </a:r>
            <a:endParaRPr lang="en-US" dirty="0"/>
          </a:p>
        </p:txBody>
      </p:sp>
    </p:spTree>
  </p:cSld>
  <p:clrMapOvr>
    <a:masterClrMapping/>
  </p:clrMapOvr>
  <p:transition spd="med">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Liu &amp; Hwang (2009)</a:t>
            </a:r>
            <a:endParaRPr lang="en-US" dirty="0"/>
          </a:p>
        </p:txBody>
      </p:sp>
      <p:sp>
        <p:nvSpPr>
          <p:cNvPr id="3" name="Content Placeholder 2"/>
          <p:cNvSpPr>
            <a:spLocks noGrp="1"/>
          </p:cNvSpPr>
          <p:nvPr>
            <p:ph idx="1"/>
          </p:nvPr>
        </p:nvSpPr>
        <p:spPr>
          <a:xfrm>
            <a:off x="457200" y="6248400"/>
            <a:ext cx="8686800" cy="609600"/>
          </a:xfrm>
        </p:spPr>
        <p:txBody>
          <a:bodyPr>
            <a:normAutofit/>
          </a:bodyPr>
          <a:lstStyle/>
          <a:p>
            <a:pPr algn="r">
              <a:buNone/>
            </a:pPr>
            <a:r>
              <a:rPr lang="en-US" sz="1400" i="1" dirty="0" smtClean="0"/>
              <a:t>Figure 2:</a:t>
            </a:r>
            <a:r>
              <a:rPr lang="en-US" sz="1400" dirty="0" smtClean="0"/>
              <a:t> </a:t>
            </a:r>
            <a:r>
              <a:rPr lang="en-US" sz="1400" i="1" dirty="0" smtClean="0"/>
              <a:t>System architecture of the context-aware u-learning environment</a:t>
            </a:r>
            <a:endParaRPr lang="en-US" sz="1400" b="1" dirty="0" smtClean="0"/>
          </a:p>
          <a:p>
            <a:pPr algn="r">
              <a:buNone/>
            </a:pPr>
            <a:r>
              <a:rPr lang="en-US" sz="1400" b="1" dirty="0" smtClean="0"/>
              <a:t>British Journal of Educational Technology Vol. 41, 2 Pages: E1-E9</a:t>
            </a:r>
            <a:endParaRPr lang="en-US" sz="1400" dirty="0"/>
          </a:p>
        </p:txBody>
      </p:sp>
      <p:pic>
        <p:nvPicPr>
          <p:cNvPr id="4" name="Picture 3" descr="Liu_Hwang Fig 2.gif"/>
          <p:cNvPicPr>
            <a:picLocks noChangeAspect="1"/>
          </p:cNvPicPr>
          <p:nvPr/>
        </p:nvPicPr>
        <p:blipFill>
          <a:blip r:embed="rId2" cstate="print"/>
          <a:stretch>
            <a:fillRect/>
          </a:stretch>
        </p:blipFill>
        <p:spPr>
          <a:xfrm>
            <a:off x="575003" y="1440434"/>
            <a:ext cx="8035597" cy="4807966"/>
          </a:xfrm>
          <a:prstGeom prst="rect">
            <a:avLst/>
          </a:prstGeom>
        </p:spPr>
      </p:pic>
    </p:spTree>
  </p:cSld>
  <p:clrMapOvr>
    <a:masterClrMapping/>
  </p:clrMapOvr>
  <p:transition spd="med">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Supplemental Model</a:t>
            </a:r>
            <a:endParaRPr lang="en-US" dirty="0"/>
          </a:p>
        </p:txBody>
      </p:sp>
      <p:sp>
        <p:nvSpPr>
          <p:cNvPr id="3" name="Content Placeholder 2"/>
          <p:cNvSpPr>
            <a:spLocks noGrp="1"/>
          </p:cNvSpPr>
          <p:nvPr>
            <p:ph idx="1"/>
          </p:nvPr>
        </p:nvSpPr>
        <p:spPr>
          <a:xfrm>
            <a:off x="0" y="1676400"/>
            <a:ext cx="8763000" cy="4114800"/>
          </a:xfrm>
        </p:spPr>
        <p:txBody>
          <a:bodyPr/>
          <a:lstStyle/>
          <a:p>
            <a:r>
              <a:rPr lang="en-US" sz="2000" b="1" dirty="0" smtClean="0"/>
              <a:t>The Supplemental Model</a:t>
            </a:r>
          </a:p>
          <a:p>
            <a:r>
              <a:rPr lang="en-US" sz="2000" dirty="0" smtClean="0"/>
              <a:t>The supplemental model retains the basic structure of the traditional course and uses technology resources to supplement traditional lectures and textbooks.</a:t>
            </a:r>
          </a:p>
          <a:p>
            <a:r>
              <a:rPr lang="en-US" sz="2000" dirty="0" smtClean="0"/>
              <a:t>The supplemental model for blended learning incorporates technology into the instructional approach of the course, but does not alter its basic structure. Students may be required to complete online readings or activities, or participate in lab sessions. However, there is no reduction in course meeting time under the supplemental model; a three-hour course would still meet in-class for three hours per week.</a:t>
            </a:r>
          </a:p>
          <a:p>
            <a:r>
              <a:rPr lang="en-US" sz="2000" b="1" dirty="0" smtClean="0"/>
              <a:t>Example: UMass Amherst Introduction to Biology</a:t>
            </a:r>
          </a:p>
          <a:p>
            <a:r>
              <a:rPr lang="en-US" sz="2000" dirty="0" smtClean="0"/>
              <a:t>This introductory biology course utilized online preparatory materials to alert students to learning objectives and key concepts in advance of their lecture meetings. In addition, the course offered online quizzes to allow students to monitor their own progress and mastery of the course content..</a:t>
            </a:r>
          </a:p>
          <a:p>
            <a:endParaRPr lang="en-US" dirty="0"/>
          </a:p>
        </p:txBody>
      </p:sp>
      <p:sp>
        <p:nvSpPr>
          <p:cNvPr id="4" name="TextBox 3"/>
          <p:cNvSpPr txBox="1"/>
          <p:nvPr/>
        </p:nvSpPr>
        <p:spPr>
          <a:xfrm>
            <a:off x="6248400" y="6477000"/>
            <a:ext cx="3004131" cy="369332"/>
          </a:xfrm>
          <a:prstGeom prst="rect">
            <a:avLst/>
          </a:prstGeom>
          <a:noFill/>
        </p:spPr>
        <p:txBody>
          <a:bodyPr wrap="square" rtlCol="0">
            <a:spAutoFit/>
          </a:bodyPr>
          <a:lstStyle/>
          <a:p>
            <a:r>
              <a:rPr lang="en-US" sz="1800" dirty="0" smtClean="0"/>
              <a:t>(Penn State University, 2009)</a:t>
            </a:r>
            <a:endParaRPr lang="en-US" sz="1800" dirty="0"/>
          </a:p>
        </p:txBody>
      </p:sp>
    </p:spTree>
  </p:cSld>
  <p:clrMapOvr>
    <a:masterClrMapping/>
  </p:clrMapOvr>
  <p:transition spd="med">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Replacement Model</a:t>
            </a:r>
            <a:endParaRPr lang="en-US" dirty="0"/>
          </a:p>
        </p:txBody>
      </p:sp>
      <p:sp>
        <p:nvSpPr>
          <p:cNvPr id="3" name="Content Placeholder 2"/>
          <p:cNvSpPr>
            <a:spLocks noGrp="1"/>
          </p:cNvSpPr>
          <p:nvPr>
            <p:ph idx="1"/>
          </p:nvPr>
        </p:nvSpPr>
        <p:spPr>
          <a:xfrm>
            <a:off x="0" y="1524000"/>
            <a:ext cx="9144000" cy="4114800"/>
          </a:xfrm>
        </p:spPr>
        <p:txBody>
          <a:bodyPr/>
          <a:lstStyle/>
          <a:p>
            <a:r>
              <a:rPr lang="en-US" sz="2000" dirty="0" smtClean="0"/>
              <a:t>The replacement model reduces the number of in-class meetings, or classroom "seat-time," and:</a:t>
            </a:r>
          </a:p>
          <a:p>
            <a:r>
              <a:rPr lang="en-US" sz="2000" dirty="0" smtClean="0"/>
              <a:t>replaces some in-class time with out-of-class, online, interactive learning activities </a:t>
            </a:r>
          </a:p>
          <a:p>
            <a:r>
              <a:rPr lang="en-US" sz="2000" dirty="0" smtClean="0"/>
              <a:t>makes significant changes in remaining in-class meetings.</a:t>
            </a:r>
          </a:p>
          <a:p>
            <a:r>
              <a:rPr lang="en-US" sz="2000" dirty="0" smtClean="0"/>
              <a:t>Under a replacement model, there are fundamental changes to the course. Unlike the supplemental model, the online resources in a replacement model are fully integrated into the overall instructional effort. The online content acts as a replacement for time that would have been spent in a lecture hall. Consequently, the nature of the in-class activities is changed as well. Instead of traditional lectures, in-class time is freed for more interactive, collaborative learning experiences.</a:t>
            </a:r>
          </a:p>
          <a:p>
            <a:r>
              <a:rPr lang="en-US" sz="2000" b="1" dirty="0" smtClean="0"/>
              <a:t>Example: BYU English Composition</a:t>
            </a:r>
          </a:p>
          <a:p>
            <a:r>
              <a:rPr lang="en-US" sz="2000" dirty="0" smtClean="0"/>
              <a:t>In this course, in-class time was reduced from three hours to one. Lectures were replaced by a series of interactive multimedia lessons. The in-class time was altered to allow for students to meet with peers in small groups. These group meetings provided students the opportunity to review their team members' works and offer feedback and suggestions.</a:t>
            </a:r>
          </a:p>
          <a:p>
            <a:endParaRPr lang="en-US" dirty="0"/>
          </a:p>
        </p:txBody>
      </p:sp>
      <p:sp>
        <p:nvSpPr>
          <p:cNvPr id="4" name="TextBox 3"/>
          <p:cNvSpPr txBox="1"/>
          <p:nvPr/>
        </p:nvSpPr>
        <p:spPr>
          <a:xfrm>
            <a:off x="6248400" y="6477000"/>
            <a:ext cx="3004131" cy="369332"/>
          </a:xfrm>
          <a:prstGeom prst="rect">
            <a:avLst/>
          </a:prstGeom>
          <a:noFill/>
        </p:spPr>
        <p:txBody>
          <a:bodyPr wrap="square" rtlCol="0">
            <a:spAutoFit/>
          </a:bodyPr>
          <a:lstStyle/>
          <a:p>
            <a:r>
              <a:rPr lang="en-US" sz="1800" dirty="0" smtClean="0"/>
              <a:t>(Penn State University, 2009)</a:t>
            </a:r>
            <a:endParaRPr lang="en-US" sz="1800" dirty="0"/>
          </a:p>
        </p:txBody>
      </p:sp>
    </p:spTree>
  </p:cSld>
  <p:clrMapOvr>
    <a:masterClrMapping/>
  </p:clrMapOvr>
  <p:transition spd="med">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Emporium Model</a:t>
            </a:r>
            <a:endParaRPr lang="en-US" dirty="0"/>
          </a:p>
        </p:txBody>
      </p:sp>
      <p:sp>
        <p:nvSpPr>
          <p:cNvPr id="3" name="Content Placeholder 2"/>
          <p:cNvSpPr>
            <a:spLocks noGrp="1"/>
          </p:cNvSpPr>
          <p:nvPr>
            <p:ph idx="1"/>
          </p:nvPr>
        </p:nvSpPr>
        <p:spPr>
          <a:xfrm>
            <a:off x="0" y="1600200"/>
            <a:ext cx="8915400" cy="4876800"/>
          </a:xfrm>
        </p:spPr>
        <p:txBody>
          <a:bodyPr/>
          <a:lstStyle/>
          <a:p>
            <a:r>
              <a:rPr lang="en-US" sz="2000" dirty="0" smtClean="0"/>
              <a:t>The emporium model eliminates all class meetings and replaces them with a learning resource center. This resource center, typically a large computer lab, offers access to course online materials in addition to live assistance and guidance.</a:t>
            </a:r>
          </a:p>
          <a:p>
            <a:r>
              <a:rPr lang="en-US" sz="2000" dirty="0" smtClean="0"/>
              <a:t>The emporium model is a radical </a:t>
            </a:r>
            <a:r>
              <a:rPr lang="en-US" sz="2000" dirty="0" err="1" smtClean="0"/>
              <a:t>reconceptualization</a:t>
            </a:r>
            <a:r>
              <a:rPr lang="en-US" sz="2000" dirty="0" smtClean="0"/>
              <a:t> of the traditional course. Though attendance at the learning center can be required, there are no longer lectures in a traditional sense. Course content is delivered via online materials, and in-person help is provided in the learning resource center.</a:t>
            </a:r>
          </a:p>
          <a:p>
            <a:r>
              <a:rPr lang="en-US" sz="2000" b="1" dirty="0" smtClean="0"/>
              <a:t>Example: Virginia Tech Linear Algebra</a:t>
            </a:r>
          </a:p>
          <a:p>
            <a:r>
              <a:rPr lang="en-US" sz="2000" dirty="0" smtClean="0"/>
              <a:t>Using a 500-seat computer lab and a combination of online resources (modular tutorials, streaming video, and quizzing), Virginia Tech replaced 30 traditional lecture-based course sections into one large course which served 1,500 students. The lab allowed access to students 24x7, and provided live support to students with roving instructors, teaching assistants, and peer tutors.</a:t>
            </a:r>
          </a:p>
          <a:p>
            <a:endParaRPr lang="en-US" sz="2400" dirty="0"/>
          </a:p>
        </p:txBody>
      </p:sp>
      <p:sp>
        <p:nvSpPr>
          <p:cNvPr id="4" name="TextBox 3"/>
          <p:cNvSpPr txBox="1"/>
          <p:nvPr/>
        </p:nvSpPr>
        <p:spPr>
          <a:xfrm>
            <a:off x="6248400" y="6477000"/>
            <a:ext cx="3004131" cy="369332"/>
          </a:xfrm>
          <a:prstGeom prst="rect">
            <a:avLst/>
          </a:prstGeom>
          <a:noFill/>
        </p:spPr>
        <p:txBody>
          <a:bodyPr wrap="square" rtlCol="0">
            <a:spAutoFit/>
          </a:bodyPr>
          <a:lstStyle/>
          <a:p>
            <a:r>
              <a:rPr lang="en-US" sz="1800" dirty="0" smtClean="0"/>
              <a:t>(Penn State University, 2009)</a:t>
            </a:r>
            <a:endParaRPr lang="en-US" sz="1800" dirty="0"/>
          </a:p>
        </p:txBody>
      </p:sp>
    </p:spTree>
  </p:cSld>
  <p:clrMapOvr>
    <a:masterClrMapping/>
  </p:clrMapOvr>
  <p:transition spd="med">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 of Environment</a:t>
            </a:r>
            <a:endParaRPr lang="en-US" dirty="0"/>
          </a:p>
        </p:txBody>
      </p:sp>
      <p:pic>
        <p:nvPicPr>
          <p:cNvPr id="36866" name="Picture 2"/>
          <p:cNvPicPr>
            <a:picLocks noGrp="1" noChangeAspect="1" noChangeArrowheads="1"/>
          </p:cNvPicPr>
          <p:nvPr>
            <p:ph idx="1"/>
          </p:nvPr>
        </p:nvPicPr>
        <p:blipFill>
          <a:blip r:embed="rId3" cstate="print"/>
          <a:srcRect/>
          <a:stretch>
            <a:fillRect/>
          </a:stretch>
        </p:blipFill>
        <p:spPr bwMode="auto">
          <a:xfrm>
            <a:off x="152400" y="1447800"/>
            <a:ext cx="8991599" cy="5016129"/>
          </a:xfrm>
          <a:prstGeom prst="rect">
            <a:avLst/>
          </a:prstGeom>
          <a:noFill/>
          <a:ln w="9525">
            <a:noFill/>
            <a:miter lim="800000"/>
            <a:headEnd/>
            <a:tailEnd/>
          </a:ln>
        </p:spPr>
      </p:pic>
      <p:sp>
        <p:nvSpPr>
          <p:cNvPr id="5" name="TextBox 4"/>
          <p:cNvSpPr txBox="1"/>
          <p:nvPr/>
        </p:nvSpPr>
        <p:spPr>
          <a:xfrm>
            <a:off x="5715000" y="6400800"/>
            <a:ext cx="3429000" cy="400110"/>
          </a:xfrm>
          <a:prstGeom prst="rect">
            <a:avLst/>
          </a:prstGeom>
          <a:noFill/>
        </p:spPr>
        <p:txBody>
          <a:bodyPr wrap="square" rtlCol="0">
            <a:spAutoFit/>
          </a:bodyPr>
          <a:lstStyle/>
          <a:p>
            <a:pPr algn="r"/>
            <a:r>
              <a:rPr lang="en-US" sz="2000" dirty="0" smtClean="0"/>
              <a:t>(Graham, 2004)</a:t>
            </a:r>
            <a:endParaRPr lang="en-US" sz="2000" dirty="0"/>
          </a:p>
        </p:txBody>
      </p:sp>
    </p:spTree>
  </p:cSld>
  <p:clrMapOvr>
    <a:masterClrMapping/>
  </p:clrMapOvr>
  <p:transition spd="med">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Khan’s </a:t>
            </a:r>
            <a:r>
              <a:rPr lang="en-US" smtClean="0"/>
              <a:t>Octagonal Framework</a:t>
            </a:r>
            <a:endParaRPr lang="en-US"/>
          </a:p>
        </p:txBody>
      </p:sp>
      <p:pic>
        <p:nvPicPr>
          <p:cNvPr id="37890" name="Picture 2"/>
          <p:cNvPicPr>
            <a:picLocks noGrp="1" noChangeAspect="1" noChangeArrowheads="1"/>
          </p:cNvPicPr>
          <p:nvPr>
            <p:ph idx="1"/>
          </p:nvPr>
        </p:nvPicPr>
        <p:blipFill>
          <a:blip r:embed="rId2" cstate="print"/>
          <a:srcRect/>
          <a:stretch>
            <a:fillRect/>
          </a:stretch>
        </p:blipFill>
        <p:spPr bwMode="auto">
          <a:xfrm>
            <a:off x="1295400" y="1371600"/>
            <a:ext cx="6324600" cy="5334000"/>
          </a:xfrm>
          <a:prstGeom prst="rect">
            <a:avLst/>
          </a:prstGeom>
          <a:noFill/>
          <a:ln w="9525">
            <a:noFill/>
            <a:miter lim="800000"/>
            <a:headEnd/>
            <a:tailEnd/>
          </a:ln>
        </p:spPr>
      </p:pic>
    </p:spTree>
  </p:cSld>
  <p:clrMapOvr>
    <a:masterClrMapping/>
  </p:clrMapOvr>
  <p:transition spd="med">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2400" y="228600"/>
            <a:ext cx="7772400" cy="1104900"/>
          </a:xfrm>
        </p:spPr>
        <p:txBody>
          <a:bodyPr/>
          <a:lstStyle/>
          <a:p>
            <a:r>
              <a:rPr lang="en-US" dirty="0" smtClean="0"/>
              <a:t>Open University Malaysia’s blended learning model</a:t>
            </a:r>
            <a:endParaRPr lang="en-US" dirty="0"/>
          </a:p>
        </p:txBody>
      </p:sp>
      <p:pic>
        <p:nvPicPr>
          <p:cNvPr id="36866" name="Picture 2"/>
          <p:cNvPicPr>
            <a:picLocks noChangeAspect="1" noChangeArrowheads="1"/>
          </p:cNvPicPr>
          <p:nvPr/>
        </p:nvPicPr>
        <p:blipFill>
          <a:blip r:embed="rId3" cstate="print"/>
          <a:srcRect/>
          <a:stretch>
            <a:fillRect/>
          </a:stretch>
        </p:blipFill>
        <p:spPr bwMode="auto">
          <a:xfrm>
            <a:off x="838200" y="1371600"/>
            <a:ext cx="6400800" cy="4956584"/>
          </a:xfrm>
          <a:prstGeom prst="rect">
            <a:avLst/>
          </a:prstGeom>
          <a:noFill/>
          <a:ln w="9525">
            <a:noFill/>
            <a:miter lim="800000"/>
            <a:headEnd/>
            <a:tailEnd/>
          </a:ln>
        </p:spPr>
      </p:pic>
      <p:sp>
        <p:nvSpPr>
          <p:cNvPr id="6" name="TextBox 5"/>
          <p:cNvSpPr txBox="1"/>
          <p:nvPr/>
        </p:nvSpPr>
        <p:spPr>
          <a:xfrm>
            <a:off x="0" y="6324600"/>
            <a:ext cx="9220200" cy="523220"/>
          </a:xfrm>
          <a:prstGeom prst="rect">
            <a:avLst/>
          </a:prstGeom>
          <a:noFill/>
        </p:spPr>
        <p:txBody>
          <a:bodyPr wrap="square" rtlCol="0">
            <a:spAutoFit/>
          </a:bodyPr>
          <a:lstStyle/>
          <a:p>
            <a:r>
              <a:rPr lang="en-US" sz="1400" dirty="0" err="1" smtClean="0"/>
              <a:t>Kaur</a:t>
            </a:r>
            <a:r>
              <a:rPr lang="en-US" sz="1400" dirty="0" smtClean="0"/>
              <a:t>, A. &amp; Ahmed , A. (2005) Open distance pedagogy: Developing a learning mix for the Open University Malaysia. In </a:t>
            </a:r>
            <a:r>
              <a:rPr lang="en-US" sz="1400" dirty="0" err="1" smtClean="0"/>
              <a:t>C.J.</a:t>
            </a:r>
            <a:r>
              <a:rPr lang="en-US" sz="1400" dirty="0" smtClean="0"/>
              <a:t> Bonk &amp; C. R. Graham (Eds.) </a:t>
            </a:r>
            <a:r>
              <a:rPr lang="en-US" sz="1400" i="1" dirty="0" smtClean="0"/>
              <a:t>The handbook of blended learning </a:t>
            </a:r>
            <a:r>
              <a:rPr lang="en-US" sz="1400" dirty="0" smtClean="0"/>
              <a:t>(pp. 311-324). San Francisco: Pfeiffer.</a:t>
            </a:r>
            <a:endParaRPr lang="en-US" sz="1400" dirty="0"/>
          </a:p>
        </p:txBody>
      </p:sp>
    </p:spTree>
  </p:cSld>
  <p:clrMapOvr>
    <a:masterClrMapping/>
  </p:clrMapOvr>
  <p:transition spd="med">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7772400" cy="1104900"/>
          </a:xfrm>
        </p:spPr>
        <p:txBody>
          <a:bodyPr/>
          <a:lstStyle/>
          <a:p>
            <a:r>
              <a:rPr lang="en-US" dirty="0" smtClean="0"/>
              <a:t>Convergence of traditional and distributed environments</a:t>
            </a:r>
            <a:endParaRPr lang="en-US" dirty="0"/>
          </a:p>
        </p:txBody>
      </p:sp>
      <p:pic>
        <p:nvPicPr>
          <p:cNvPr id="37890" name="Picture 2"/>
          <p:cNvPicPr>
            <a:picLocks noChangeAspect="1" noChangeArrowheads="1"/>
          </p:cNvPicPr>
          <p:nvPr/>
        </p:nvPicPr>
        <p:blipFill>
          <a:blip r:embed="rId3" cstate="print"/>
          <a:srcRect/>
          <a:stretch>
            <a:fillRect/>
          </a:stretch>
        </p:blipFill>
        <p:spPr bwMode="auto">
          <a:xfrm>
            <a:off x="990600" y="1447800"/>
            <a:ext cx="6762750" cy="4946826"/>
          </a:xfrm>
          <a:prstGeom prst="rect">
            <a:avLst/>
          </a:prstGeom>
          <a:noFill/>
          <a:ln w="9525">
            <a:noFill/>
            <a:miter lim="800000"/>
            <a:headEnd/>
            <a:tailEnd/>
          </a:ln>
        </p:spPr>
      </p:pic>
      <p:sp>
        <p:nvSpPr>
          <p:cNvPr id="4" name="TextBox 3"/>
          <p:cNvSpPr txBox="1"/>
          <p:nvPr/>
        </p:nvSpPr>
        <p:spPr>
          <a:xfrm>
            <a:off x="0" y="6324600"/>
            <a:ext cx="8915400" cy="523220"/>
          </a:xfrm>
          <a:prstGeom prst="rect">
            <a:avLst/>
          </a:prstGeom>
          <a:noFill/>
        </p:spPr>
        <p:txBody>
          <a:bodyPr wrap="square" rtlCol="0">
            <a:spAutoFit/>
          </a:bodyPr>
          <a:lstStyle/>
          <a:p>
            <a:r>
              <a:rPr lang="en-US" sz="1400" dirty="0" smtClean="0"/>
              <a:t>Bonk, C. J. &amp; Graham, C. R. (Eds.). (2005). Handbook of blended learning: Global Perspectives, local designs. San Francisco, CA: Pfeiffer Publishing.</a:t>
            </a:r>
            <a:endParaRPr lang="en-US" sz="1400" dirty="0"/>
          </a:p>
        </p:txBody>
      </p:sp>
    </p:spTree>
  </p:cSld>
  <p:clrMapOvr>
    <a:masterClrMapping/>
  </p:clrMapOvr>
  <p:transition spd="med">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sz="quarter"/>
          </p:nvPr>
        </p:nvSpPr>
        <p:spPr/>
        <p:txBody>
          <a:bodyPr/>
          <a:lstStyle/>
          <a:p>
            <a:r>
              <a:rPr lang="en-US" dirty="0" smtClean="0"/>
              <a:t>Corporate Models</a:t>
            </a:r>
            <a:endParaRPr lang="en-US" dirty="0"/>
          </a:p>
        </p:txBody>
      </p:sp>
      <p:sp>
        <p:nvSpPr>
          <p:cNvPr id="4" name="Subtitle 3"/>
          <p:cNvSpPr>
            <a:spLocks noGrp="1"/>
          </p:cNvSpPr>
          <p:nvPr>
            <p:ph type="subTitle" sz="quarter" idx="1"/>
          </p:nvPr>
        </p:nvSpPr>
        <p:spPr/>
        <p:txBody>
          <a:bodyPr/>
          <a:lstStyle/>
          <a:p>
            <a:endParaRPr lang="en-US"/>
          </a:p>
        </p:txBody>
      </p:sp>
    </p:spTree>
  </p:cSld>
  <p:clrMapOvr>
    <a:masterClrMapping/>
  </p:clrMapOvr>
  <p:transition spd="med">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838200"/>
          </a:xfrm>
        </p:spPr>
        <p:txBody>
          <a:bodyPr/>
          <a:lstStyle/>
          <a:p>
            <a:r>
              <a:rPr lang="en-US" dirty="0" smtClean="0"/>
              <a:t>Blended Learning Components</a:t>
            </a:r>
            <a:endParaRPr lang="en-US" dirty="0"/>
          </a:p>
        </p:txBody>
      </p:sp>
      <p:sp>
        <p:nvSpPr>
          <p:cNvPr id="3" name="Content Placeholder 2"/>
          <p:cNvSpPr>
            <a:spLocks noGrp="1"/>
          </p:cNvSpPr>
          <p:nvPr>
            <p:ph idx="1"/>
          </p:nvPr>
        </p:nvSpPr>
        <p:spPr>
          <a:xfrm>
            <a:off x="457200" y="6400800"/>
            <a:ext cx="8229600" cy="411163"/>
          </a:xfrm>
        </p:spPr>
        <p:txBody>
          <a:bodyPr>
            <a:normAutofit/>
          </a:bodyPr>
          <a:lstStyle/>
          <a:p>
            <a:pPr algn="r">
              <a:buNone/>
            </a:pPr>
            <a:r>
              <a:rPr lang="en-US" sz="2000" dirty="0" smtClean="0"/>
              <a:t>(By, Consulting For Results, 2009)</a:t>
            </a:r>
            <a:endParaRPr lang="en-US" sz="2000" dirty="0"/>
          </a:p>
        </p:txBody>
      </p:sp>
      <p:pic>
        <p:nvPicPr>
          <p:cNvPr id="4" name="Picture 3" descr="Blendedlearningcomponents.gif"/>
          <p:cNvPicPr>
            <a:picLocks noChangeAspect="1"/>
          </p:cNvPicPr>
          <p:nvPr/>
        </p:nvPicPr>
        <p:blipFill>
          <a:blip r:embed="rId2" cstate="print"/>
          <a:stretch>
            <a:fillRect/>
          </a:stretch>
        </p:blipFill>
        <p:spPr>
          <a:xfrm>
            <a:off x="0" y="1049444"/>
            <a:ext cx="9144000" cy="5427556"/>
          </a:xfrm>
          <a:prstGeom prst="rect">
            <a:avLst/>
          </a:prstGeom>
        </p:spPr>
      </p:pic>
    </p:spTree>
  </p:cSld>
  <p:clrMapOvr>
    <a:masterClrMapping/>
  </p:clrMapOvr>
  <p:transition spd="med">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idx="4294967295"/>
          </p:nvPr>
        </p:nvSpPr>
        <p:spPr>
          <a:xfrm>
            <a:off x="0" y="685800"/>
            <a:ext cx="8739188" cy="1143000"/>
          </a:xfrm>
          <a:noFill/>
        </p:spPr>
        <p:txBody>
          <a:bodyPr/>
          <a:lstStyle/>
          <a:p>
            <a:r>
              <a:rPr lang="en-US" sz="3200" b="1" smtClean="0"/>
              <a:t/>
            </a:r>
            <a:br>
              <a:rPr lang="en-US" sz="3200" b="1" smtClean="0"/>
            </a:br>
            <a:r>
              <a:rPr lang="en-US" sz="4000" b="1" smtClean="0"/>
              <a:t>Blending: It’s All Local</a:t>
            </a:r>
            <a:r>
              <a:rPr lang="en-US" sz="3200" b="1" smtClean="0"/>
              <a:t/>
            </a:r>
            <a:br>
              <a:rPr lang="en-US" sz="3200" b="1" smtClean="0"/>
            </a:br>
            <a:endParaRPr lang="en-US" sz="3200" b="1" smtClean="0"/>
          </a:p>
        </p:txBody>
      </p:sp>
      <p:pic>
        <p:nvPicPr>
          <p:cNvPr id="3075" name="Picture 12" descr="C:\Documents and Settings\asatkowi.TECHRANGERS.NET\Local Settings\Temporary Internet Files\Content.IE5\UGBXU1QX\MCBL00336_0000[1].wmf"/>
          <p:cNvPicPr>
            <a:picLocks noChangeAspect="1" noChangeArrowheads="1"/>
          </p:cNvPicPr>
          <p:nvPr/>
        </p:nvPicPr>
        <p:blipFill>
          <a:blip r:embed="rId3" cstate="print"/>
          <a:srcRect/>
          <a:stretch>
            <a:fillRect/>
          </a:stretch>
        </p:blipFill>
        <p:spPr bwMode="auto">
          <a:xfrm>
            <a:off x="381000" y="1524000"/>
            <a:ext cx="2209800" cy="1446213"/>
          </a:xfrm>
          <a:prstGeom prst="rect">
            <a:avLst/>
          </a:prstGeom>
          <a:noFill/>
          <a:ln w="9525">
            <a:noFill/>
            <a:miter lim="800000"/>
            <a:headEnd/>
            <a:tailEnd/>
          </a:ln>
        </p:spPr>
      </p:pic>
      <p:pic>
        <p:nvPicPr>
          <p:cNvPr id="3076" name="Picture 13" descr="C:\Documents and Settings\asatkowi.TECHRANGERS.NET\Local Settings\Temporary Internet Files\Content.IE5\I4KVMBG9\MCBL00375_0000[1].wmf"/>
          <p:cNvPicPr>
            <a:picLocks noChangeAspect="1" noChangeArrowheads="1"/>
          </p:cNvPicPr>
          <p:nvPr/>
        </p:nvPicPr>
        <p:blipFill>
          <a:blip r:embed="rId4" cstate="print"/>
          <a:srcRect/>
          <a:stretch>
            <a:fillRect/>
          </a:stretch>
        </p:blipFill>
        <p:spPr bwMode="auto">
          <a:xfrm>
            <a:off x="457200" y="3124200"/>
            <a:ext cx="2362200" cy="1555750"/>
          </a:xfrm>
          <a:prstGeom prst="rect">
            <a:avLst/>
          </a:prstGeom>
          <a:noFill/>
          <a:ln w="9525">
            <a:noFill/>
            <a:miter lim="800000"/>
            <a:headEnd/>
            <a:tailEnd/>
          </a:ln>
        </p:spPr>
      </p:pic>
      <p:pic>
        <p:nvPicPr>
          <p:cNvPr id="3077" name="Picture 21" descr="C:\Documents and Settings\asatkowi.TECHRANGERS.NET\Local Settings\Temporary Internet Files\Content.IE5\UGBXU1QX\MCj02381280000[1].wmf"/>
          <p:cNvPicPr>
            <a:picLocks noChangeAspect="1" noChangeArrowheads="1"/>
          </p:cNvPicPr>
          <p:nvPr/>
        </p:nvPicPr>
        <p:blipFill>
          <a:blip r:embed="rId5" cstate="print"/>
          <a:srcRect/>
          <a:stretch>
            <a:fillRect/>
          </a:stretch>
        </p:blipFill>
        <p:spPr bwMode="auto">
          <a:xfrm>
            <a:off x="762000" y="5029200"/>
            <a:ext cx="1762125" cy="1600200"/>
          </a:xfrm>
          <a:prstGeom prst="rect">
            <a:avLst/>
          </a:prstGeom>
          <a:noFill/>
          <a:ln w="9525">
            <a:noFill/>
            <a:miter lim="800000"/>
            <a:headEnd/>
            <a:tailEnd/>
          </a:ln>
        </p:spPr>
      </p:pic>
      <p:sp>
        <p:nvSpPr>
          <p:cNvPr id="3078" name="TextBox 27"/>
          <p:cNvSpPr txBox="1">
            <a:spLocks noChangeArrowheads="1"/>
          </p:cNvSpPr>
          <p:nvPr/>
        </p:nvSpPr>
        <p:spPr bwMode="auto">
          <a:xfrm>
            <a:off x="2895600" y="2057400"/>
            <a:ext cx="2003425" cy="461963"/>
          </a:xfrm>
          <a:prstGeom prst="rect">
            <a:avLst/>
          </a:prstGeom>
          <a:noFill/>
          <a:ln w="9525">
            <a:noFill/>
            <a:miter lim="800000"/>
            <a:headEnd/>
            <a:tailEnd/>
          </a:ln>
        </p:spPr>
        <p:txBody>
          <a:bodyPr>
            <a:spAutoFit/>
          </a:bodyPr>
          <a:lstStyle/>
          <a:p>
            <a:r>
              <a:rPr lang="en-US" b="1">
                <a:solidFill>
                  <a:srgbClr val="92D050"/>
                </a:solidFill>
              </a:rPr>
              <a:t>Near campus</a:t>
            </a:r>
          </a:p>
        </p:txBody>
      </p:sp>
      <p:sp>
        <p:nvSpPr>
          <p:cNvPr id="3079" name="TextBox 28"/>
          <p:cNvSpPr txBox="1">
            <a:spLocks noChangeArrowheads="1"/>
          </p:cNvSpPr>
          <p:nvPr/>
        </p:nvSpPr>
        <p:spPr bwMode="auto">
          <a:xfrm>
            <a:off x="6477000" y="5029200"/>
            <a:ext cx="2286000" cy="461963"/>
          </a:xfrm>
          <a:prstGeom prst="rect">
            <a:avLst/>
          </a:prstGeom>
          <a:noFill/>
          <a:ln w="9525">
            <a:noFill/>
            <a:miter lim="800000"/>
            <a:headEnd/>
            <a:tailEnd/>
          </a:ln>
        </p:spPr>
        <p:txBody>
          <a:bodyPr>
            <a:spAutoFit/>
          </a:bodyPr>
          <a:lstStyle/>
          <a:p>
            <a:pPr algn="ctr"/>
            <a:r>
              <a:rPr lang="en-US"/>
              <a:t>Lecture Capture</a:t>
            </a:r>
          </a:p>
        </p:txBody>
      </p:sp>
      <p:sp>
        <p:nvSpPr>
          <p:cNvPr id="3080" name="TextBox 29"/>
          <p:cNvSpPr txBox="1">
            <a:spLocks noChangeArrowheads="1"/>
          </p:cNvSpPr>
          <p:nvPr/>
        </p:nvSpPr>
        <p:spPr bwMode="auto">
          <a:xfrm>
            <a:off x="6553200" y="3043238"/>
            <a:ext cx="2057400" cy="461962"/>
          </a:xfrm>
          <a:prstGeom prst="rect">
            <a:avLst/>
          </a:prstGeom>
          <a:noFill/>
          <a:ln w="9525">
            <a:noFill/>
            <a:miter lim="800000"/>
            <a:headEnd/>
            <a:tailEnd/>
          </a:ln>
        </p:spPr>
        <p:txBody>
          <a:bodyPr>
            <a:spAutoFit/>
          </a:bodyPr>
          <a:lstStyle/>
          <a:p>
            <a:pPr algn="ctr"/>
            <a:r>
              <a:rPr lang="en-US"/>
              <a:t>Online</a:t>
            </a:r>
          </a:p>
        </p:txBody>
      </p:sp>
      <p:sp>
        <p:nvSpPr>
          <p:cNvPr id="3081" name="TextBox 30"/>
          <p:cNvSpPr txBox="1">
            <a:spLocks noChangeArrowheads="1"/>
          </p:cNvSpPr>
          <p:nvPr/>
        </p:nvSpPr>
        <p:spPr bwMode="auto">
          <a:xfrm>
            <a:off x="6553200" y="2052638"/>
            <a:ext cx="2057400" cy="461962"/>
          </a:xfrm>
          <a:prstGeom prst="rect">
            <a:avLst/>
          </a:prstGeom>
          <a:noFill/>
          <a:ln w="9525">
            <a:noFill/>
            <a:miter lim="800000"/>
            <a:headEnd/>
            <a:tailEnd/>
          </a:ln>
        </p:spPr>
        <p:txBody>
          <a:bodyPr>
            <a:spAutoFit/>
          </a:bodyPr>
          <a:lstStyle/>
          <a:p>
            <a:pPr algn="ctr"/>
            <a:r>
              <a:rPr lang="en-US"/>
              <a:t>Blended</a:t>
            </a:r>
          </a:p>
        </p:txBody>
      </p:sp>
      <p:sp>
        <p:nvSpPr>
          <p:cNvPr id="32" name="TextBox 31"/>
          <p:cNvSpPr txBox="1"/>
          <p:nvPr/>
        </p:nvSpPr>
        <p:spPr>
          <a:xfrm>
            <a:off x="3048000" y="3652838"/>
            <a:ext cx="1752600" cy="461962"/>
          </a:xfrm>
          <a:prstGeom prst="rect">
            <a:avLst/>
          </a:prstGeom>
          <a:noFill/>
        </p:spPr>
        <p:txBody>
          <a:bodyPr>
            <a:spAutoFit/>
          </a:bodyPr>
          <a:lstStyle/>
          <a:p>
            <a:pPr>
              <a:defRPr/>
            </a:pPr>
            <a:r>
              <a:rPr lang="en-US" b="1" dirty="0">
                <a:solidFill>
                  <a:schemeClr val="accent6"/>
                </a:solidFill>
              </a:rPr>
              <a:t>On campus</a:t>
            </a:r>
          </a:p>
        </p:txBody>
      </p:sp>
      <p:sp>
        <p:nvSpPr>
          <p:cNvPr id="33" name="TextBox 32"/>
          <p:cNvSpPr txBox="1"/>
          <p:nvPr/>
        </p:nvSpPr>
        <p:spPr>
          <a:xfrm>
            <a:off x="2819400" y="5334000"/>
            <a:ext cx="2503488" cy="461963"/>
          </a:xfrm>
          <a:prstGeom prst="rect">
            <a:avLst/>
          </a:prstGeom>
          <a:noFill/>
        </p:spPr>
        <p:txBody>
          <a:bodyPr>
            <a:spAutoFit/>
          </a:bodyPr>
          <a:lstStyle/>
          <a:p>
            <a:pPr>
              <a:defRPr/>
            </a:pPr>
            <a:r>
              <a:rPr lang="en-US" b="1" dirty="0">
                <a:solidFill>
                  <a:schemeClr val="tx2">
                    <a:lumMod val="90000"/>
                  </a:schemeClr>
                </a:solidFill>
              </a:rPr>
              <a:t>Far from campus</a:t>
            </a:r>
          </a:p>
        </p:txBody>
      </p:sp>
      <p:sp>
        <p:nvSpPr>
          <p:cNvPr id="3084" name="TextBox 33"/>
          <p:cNvSpPr txBox="1">
            <a:spLocks noChangeArrowheads="1"/>
          </p:cNvSpPr>
          <p:nvPr/>
        </p:nvSpPr>
        <p:spPr bwMode="auto">
          <a:xfrm>
            <a:off x="6553200" y="3957638"/>
            <a:ext cx="2057400" cy="461962"/>
          </a:xfrm>
          <a:prstGeom prst="rect">
            <a:avLst/>
          </a:prstGeom>
          <a:noFill/>
          <a:ln w="9525">
            <a:noFill/>
            <a:miter lim="800000"/>
            <a:headEnd/>
            <a:tailEnd/>
          </a:ln>
        </p:spPr>
        <p:txBody>
          <a:bodyPr>
            <a:spAutoFit/>
          </a:bodyPr>
          <a:lstStyle/>
          <a:p>
            <a:pPr algn="ctr"/>
            <a:r>
              <a:rPr lang="en-US"/>
              <a:t>Face-to-Face</a:t>
            </a:r>
          </a:p>
        </p:txBody>
      </p:sp>
      <p:cxnSp>
        <p:nvCxnSpPr>
          <p:cNvPr id="3085" name="Straight Arrow Connector 35"/>
          <p:cNvCxnSpPr>
            <a:cxnSpLocks noChangeShapeType="1"/>
            <a:stCxn id="3078" idx="3"/>
            <a:endCxn id="3081" idx="1"/>
          </p:cNvCxnSpPr>
          <p:nvPr/>
        </p:nvCxnSpPr>
        <p:spPr bwMode="auto">
          <a:xfrm flipV="1">
            <a:off x="4899025" y="2284413"/>
            <a:ext cx="1654175" cy="3175"/>
          </a:xfrm>
          <a:prstGeom prst="straightConnector1">
            <a:avLst/>
          </a:prstGeom>
          <a:noFill/>
          <a:ln w="50800" algn="ctr">
            <a:solidFill>
              <a:srgbClr val="92D050"/>
            </a:solidFill>
            <a:round/>
            <a:headEnd type="none" w="sm" len="sm"/>
            <a:tailEnd type="arrow" w="med" len="med"/>
          </a:ln>
        </p:spPr>
      </p:cxnSp>
      <p:cxnSp>
        <p:nvCxnSpPr>
          <p:cNvPr id="3086" name="Straight Arrow Connector 36"/>
          <p:cNvCxnSpPr>
            <a:cxnSpLocks noChangeShapeType="1"/>
            <a:stCxn id="3078" idx="3"/>
            <a:endCxn id="3084" idx="1"/>
          </p:cNvCxnSpPr>
          <p:nvPr/>
        </p:nvCxnSpPr>
        <p:spPr bwMode="auto">
          <a:xfrm>
            <a:off x="4899025" y="2287588"/>
            <a:ext cx="1654175" cy="1901825"/>
          </a:xfrm>
          <a:prstGeom prst="straightConnector1">
            <a:avLst/>
          </a:prstGeom>
          <a:noFill/>
          <a:ln w="50800" algn="ctr">
            <a:solidFill>
              <a:srgbClr val="92D050"/>
            </a:solidFill>
            <a:round/>
            <a:headEnd type="none" w="sm" len="sm"/>
            <a:tailEnd type="arrow" w="med" len="med"/>
          </a:ln>
        </p:spPr>
      </p:cxnSp>
      <p:cxnSp>
        <p:nvCxnSpPr>
          <p:cNvPr id="39" name="Straight Arrow Connector 38"/>
          <p:cNvCxnSpPr>
            <a:stCxn id="32" idx="3"/>
            <a:endCxn id="3080" idx="1"/>
          </p:cNvCxnSpPr>
          <p:nvPr/>
        </p:nvCxnSpPr>
        <p:spPr bwMode="auto">
          <a:xfrm flipV="1">
            <a:off x="4800600" y="3275013"/>
            <a:ext cx="1752600" cy="609600"/>
          </a:xfrm>
          <a:prstGeom prst="straightConnector1">
            <a:avLst/>
          </a:prstGeom>
          <a:solidFill>
            <a:schemeClr val="accent1"/>
          </a:solidFill>
          <a:ln w="50800" cap="flat" cmpd="sng" algn="ctr">
            <a:solidFill>
              <a:schemeClr val="accent6"/>
            </a:solidFill>
            <a:prstDash val="solid"/>
            <a:round/>
            <a:headEnd type="none" w="sm" len="sm"/>
            <a:tailEnd type="arrow"/>
          </a:ln>
          <a:effectLst/>
        </p:spPr>
      </p:cxnSp>
      <p:cxnSp>
        <p:nvCxnSpPr>
          <p:cNvPr id="41" name="Straight Arrow Connector 40"/>
          <p:cNvCxnSpPr>
            <a:stCxn id="33" idx="3"/>
            <a:endCxn id="3079" idx="1"/>
          </p:cNvCxnSpPr>
          <p:nvPr/>
        </p:nvCxnSpPr>
        <p:spPr bwMode="auto">
          <a:xfrm flipV="1">
            <a:off x="5322888" y="5259388"/>
            <a:ext cx="1154112" cy="304800"/>
          </a:xfrm>
          <a:prstGeom prst="straightConnector1">
            <a:avLst/>
          </a:prstGeom>
          <a:solidFill>
            <a:schemeClr val="accent1"/>
          </a:solidFill>
          <a:ln w="50800" cap="flat" cmpd="sng" algn="ctr">
            <a:solidFill>
              <a:schemeClr val="accent1">
                <a:lumMod val="40000"/>
                <a:lumOff val="60000"/>
              </a:schemeClr>
            </a:solidFill>
            <a:prstDash val="solid"/>
            <a:round/>
            <a:headEnd type="none" w="sm" len="sm"/>
            <a:tailEnd type="arrow"/>
          </a:ln>
          <a:effectLst/>
        </p:spPr>
      </p:cxnSp>
      <p:cxnSp>
        <p:nvCxnSpPr>
          <p:cNvPr id="55" name="Straight Arrow Connector 54"/>
          <p:cNvCxnSpPr>
            <a:stCxn id="32" idx="3"/>
            <a:endCxn id="3081" idx="1"/>
          </p:cNvCxnSpPr>
          <p:nvPr/>
        </p:nvCxnSpPr>
        <p:spPr bwMode="auto">
          <a:xfrm flipV="1">
            <a:off x="4800600" y="2284413"/>
            <a:ext cx="1752600" cy="1600200"/>
          </a:xfrm>
          <a:prstGeom prst="straightConnector1">
            <a:avLst/>
          </a:prstGeom>
          <a:solidFill>
            <a:schemeClr val="accent1"/>
          </a:solidFill>
          <a:ln w="50800" cap="flat" cmpd="sng" algn="ctr">
            <a:solidFill>
              <a:schemeClr val="accent6"/>
            </a:solidFill>
            <a:prstDash val="solid"/>
            <a:round/>
            <a:headEnd type="none" w="sm" len="sm"/>
            <a:tailEnd type="arrow"/>
          </a:ln>
          <a:effectLst/>
        </p:spPr>
      </p:cxnSp>
      <p:cxnSp>
        <p:nvCxnSpPr>
          <p:cNvPr id="58" name="Straight Arrow Connector 57"/>
          <p:cNvCxnSpPr>
            <a:stCxn id="32" idx="3"/>
            <a:endCxn id="3084" idx="1"/>
          </p:cNvCxnSpPr>
          <p:nvPr/>
        </p:nvCxnSpPr>
        <p:spPr bwMode="auto">
          <a:xfrm>
            <a:off x="4800600" y="3884613"/>
            <a:ext cx="1752600" cy="304800"/>
          </a:xfrm>
          <a:prstGeom prst="straightConnector1">
            <a:avLst/>
          </a:prstGeom>
          <a:solidFill>
            <a:schemeClr val="accent1"/>
          </a:solidFill>
          <a:ln w="50800" cap="flat" cmpd="sng" algn="ctr">
            <a:solidFill>
              <a:schemeClr val="accent6"/>
            </a:solidFill>
            <a:prstDash val="solid"/>
            <a:round/>
            <a:headEnd type="none" w="sm" len="sm"/>
            <a:tailEnd type="arrow"/>
          </a:ln>
          <a:effectLst/>
        </p:spPr>
      </p:cxnSp>
      <p:cxnSp>
        <p:nvCxnSpPr>
          <p:cNvPr id="3091" name="Straight Arrow Connector 63"/>
          <p:cNvCxnSpPr>
            <a:cxnSpLocks noChangeShapeType="1"/>
            <a:stCxn id="3078" idx="3"/>
            <a:endCxn id="3079" idx="1"/>
          </p:cNvCxnSpPr>
          <p:nvPr/>
        </p:nvCxnSpPr>
        <p:spPr bwMode="auto">
          <a:xfrm>
            <a:off x="4899025" y="2287588"/>
            <a:ext cx="1577975" cy="2971800"/>
          </a:xfrm>
          <a:prstGeom prst="straightConnector1">
            <a:avLst/>
          </a:prstGeom>
          <a:noFill/>
          <a:ln w="50800" algn="ctr">
            <a:solidFill>
              <a:srgbClr val="92D050"/>
            </a:solidFill>
            <a:round/>
            <a:headEnd type="none" w="sm" len="sm"/>
            <a:tailEnd type="arrow" w="med" len="med"/>
          </a:ln>
        </p:spPr>
      </p:cxnSp>
      <p:cxnSp>
        <p:nvCxnSpPr>
          <p:cNvPr id="3092" name="Straight Arrow Connector 37"/>
          <p:cNvCxnSpPr>
            <a:cxnSpLocks noChangeShapeType="1"/>
            <a:stCxn id="3078" idx="3"/>
            <a:endCxn id="3080" idx="1"/>
          </p:cNvCxnSpPr>
          <p:nvPr/>
        </p:nvCxnSpPr>
        <p:spPr bwMode="auto">
          <a:xfrm>
            <a:off x="4899025" y="2287588"/>
            <a:ext cx="1654175" cy="987425"/>
          </a:xfrm>
          <a:prstGeom prst="straightConnector1">
            <a:avLst/>
          </a:prstGeom>
          <a:noFill/>
          <a:ln w="50800" algn="ctr">
            <a:solidFill>
              <a:srgbClr val="92D050"/>
            </a:solidFill>
            <a:round/>
            <a:headEnd type="none" w="sm" len="sm"/>
            <a:tailEnd type="arrow" w="med" len="med"/>
          </a:ln>
        </p:spPr>
      </p:cxnSp>
      <p:cxnSp>
        <p:nvCxnSpPr>
          <p:cNvPr id="40" name="Straight Arrow Connector 39"/>
          <p:cNvCxnSpPr>
            <a:stCxn id="33" idx="3"/>
            <a:endCxn id="3080" idx="1"/>
          </p:cNvCxnSpPr>
          <p:nvPr/>
        </p:nvCxnSpPr>
        <p:spPr bwMode="auto">
          <a:xfrm flipV="1">
            <a:off x="5322888" y="3275013"/>
            <a:ext cx="1230312" cy="2289175"/>
          </a:xfrm>
          <a:prstGeom prst="straightConnector1">
            <a:avLst/>
          </a:prstGeom>
          <a:solidFill>
            <a:schemeClr val="accent1"/>
          </a:solidFill>
          <a:ln w="50800" cap="flat" cmpd="sng" algn="ctr">
            <a:solidFill>
              <a:schemeClr val="accent1">
                <a:lumMod val="40000"/>
                <a:lumOff val="60000"/>
              </a:schemeClr>
            </a:solidFill>
            <a:prstDash val="solid"/>
            <a:round/>
            <a:headEnd type="none" w="sm" len="sm"/>
            <a:tailEnd type="arrow"/>
          </a:ln>
          <a:effectLst/>
        </p:spPr>
      </p:cxnSp>
      <p:cxnSp>
        <p:nvCxnSpPr>
          <p:cNvPr id="61" name="Straight Arrow Connector 60"/>
          <p:cNvCxnSpPr>
            <a:stCxn id="32" idx="3"/>
            <a:endCxn id="3079" idx="1"/>
          </p:cNvCxnSpPr>
          <p:nvPr/>
        </p:nvCxnSpPr>
        <p:spPr bwMode="auto">
          <a:xfrm>
            <a:off x="4800600" y="3884613"/>
            <a:ext cx="1676400" cy="1374775"/>
          </a:xfrm>
          <a:prstGeom prst="straightConnector1">
            <a:avLst/>
          </a:prstGeom>
          <a:solidFill>
            <a:schemeClr val="accent1"/>
          </a:solidFill>
          <a:ln w="50800" cap="flat" cmpd="sng" algn="ctr">
            <a:solidFill>
              <a:schemeClr val="accent6"/>
            </a:solidFill>
            <a:prstDash val="solid"/>
            <a:round/>
            <a:headEnd type="none" w="sm" len="sm"/>
            <a:tailEnd type="arrow"/>
          </a:ln>
          <a:effectLst/>
        </p:spPr>
      </p:cxn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nodeType="clickEffect">
                                  <p:stCondLst>
                                    <p:cond delay="0"/>
                                  </p:stCondLst>
                                  <p:childTnLst>
                                    <p:set>
                                      <p:cBhvr>
                                        <p:cTn id="6" dur="1" fill="hold">
                                          <p:stCondLst>
                                            <p:cond delay="0"/>
                                          </p:stCondLst>
                                        </p:cTn>
                                        <p:tgtEl>
                                          <p:spTgt spid="3085"/>
                                        </p:tgtEl>
                                        <p:attrNameLst>
                                          <p:attrName>style.visibility</p:attrName>
                                        </p:attrNameLst>
                                      </p:cBhvr>
                                      <p:to>
                                        <p:strVal val="visible"/>
                                      </p:to>
                                    </p:set>
                                    <p:animEffect transition="in" filter="blinds(vertical)">
                                      <p:cBhvr>
                                        <p:cTn id="7" dur="500"/>
                                        <p:tgtEl>
                                          <p:spTgt spid="3085"/>
                                        </p:tgtEl>
                                      </p:cBhvr>
                                    </p:animEffect>
                                  </p:childTnLst>
                                </p:cTn>
                              </p:par>
                              <p:par>
                                <p:cTn id="8" presetID="3" presetClass="entr" presetSubtype="5" fill="hold" nodeType="withEffect">
                                  <p:stCondLst>
                                    <p:cond delay="0"/>
                                  </p:stCondLst>
                                  <p:childTnLst>
                                    <p:set>
                                      <p:cBhvr>
                                        <p:cTn id="9" dur="1" fill="hold">
                                          <p:stCondLst>
                                            <p:cond delay="0"/>
                                          </p:stCondLst>
                                        </p:cTn>
                                        <p:tgtEl>
                                          <p:spTgt spid="3092"/>
                                        </p:tgtEl>
                                        <p:attrNameLst>
                                          <p:attrName>style.visibility</p:attrName>
                                        </p:attrNameLst>
                                      </p:cBhvr>
                                      <p:to>
                                        <p:strVal val="visible"/>
                                      </p:to>
                                    </p:set>
                                    <p:animEffect transition="in" filter="blinds(vertical)">
                                      <p:cBhvr>
                                        <p:cTn id="10" dur="500"/>
                                        <p:tgtEl>
                                          <p:spTgt spid="3092"/>
                                        </p:tgtEl>
                                      </p:cBhvr>
                                    </p:animEffect>
                                  </p:childTnLst>
                                </p:cTn>
                              </p:par>
                              <p:par>
                                <p:cTn id="11" presetID="3" presetClass="entr" presetSubtype="5" fill="hold" nodeType="withEffect">
                                  <p:stCondLst>
                                    <p:cond delay="0"/>
                                  </p:stCondLst>
                                  <p:childTnLst>
                                    <p:set>
                                      <p:cBhvr>
                                        <p:cTn id="12" dur="1" fill="hold">
                                          <p:stCondLst>
                                            <p:cond delay="0"/>
                                          </p:stCondLst>
                                        </p:cTn>
                                        <p:tgtEl>
                                          <p:spTgt spid="3086"/>
                                        </p:tgtEl>
                                        <p:attrNameLst>
                                          <p:attrName>style.visibility</p:attrName>
                                        </p:attrNameLst>
                                      </p:cBhvr>
                                      <p:to>
                                        <p:strVal val="visible"/>
                                      </p:to>
                                    </p:set>
                                    <p:animEffect transition="in" filter="blinds(vertical)">
                                      <p:cBhvr>
                                        <p:cTn id="13" dur="500"/>
                                        <p:tgtEl>
                                          <p:spTgt spid="3086"/>
                                        </p:tgtEl>
                                      </p:cBhvr>
                                    </p:animEffect>
                                  </p:childTnLst>
                                </p:cTn>
                              </p:par>
                              <p:par>
                                <p:cTn id="14" presetID="3" presetClass="entr" presetSubtype="5" fill="hold" nodeType="withEffect">
                                  <p:stCondLst>
                                    <p:cond delay="0"/>
                                  </p:stCondLst>
                                  <p:childTnLst>
                                    <p:set>
                                      <p:cBhvr>
                                        <p:cTn id="15" dur="1" fill="hold">
                                          <p:stCondLst>
                                            <p:cond delay="0"/>
                                          </p:stCondLst>
                                        </p:cTn>
                                        <p:tgtEl>
                                          <p:spTgt spid="3091"/>
                                        </p:tgtEl>
                                        <p:attrNameLst>
                                          <p:attrName>style.visibility</p:attrName>
                                        </p:attrNameLst>
                                      </p:cBhvr>
                                      <p:to>
                                        <p:strVal val="visible"/>
                                      </p:to>
                                    </p:set>
                                    <p:animEffect transition="in" filter="blinds(vertical)">
                                      <p:cBhvr>
                                        <p:cTn id="16" dur="500"/>
                                        <p:tgtEl>
                                          <p:spTgt spid="3091"/>
                                        </p:tgtEl>
                                      </p:cBhvr>
                                    </p:animEffect>
                                  </p:childTnLst>
                                </p:cTn>
                              </p:par>
                            </p:childTnLst>
                          </p:cTn>
                        </p:par>
                      </p:childTnLst>
                    </p:cTn>
                  </p:par>
                  <p:par>
                    <p:cTn id="17" fill="hold">
                      <p:stCondLst>
                        <p:cond delay="indefinite"/>
                      </p:stCondLst>
                      <p:childTnLst>
                        <p:par>
                          <p:cTn id="18" fill="hold">
                            <p:stCondLst>
                              <p:cond delay="0"/>
                            </p:stCondLst>
                            <p:childTnLst>
                              <p:par>
                                <p:cTn id="19" presetID="4" presetClass="entr" presetSubtype="32" fill="hold" nodeType="clickEffect">
                                  <p:stCondLst>
                                    <p:cond delay="0"/>
                                  </p:stCondLst>
                                  <p:childTnLst>
                                    <p:set>
                                      <p:cBhvr>
                                        <p:cTn id="20" dur="1" fill="hold">
                                          <p:stCondLst>
                                            <p:cond delay="0"/>
                                          </p:stCondLst>
                                        </p:cTn>
                                        <p:tgtEl>
                                          <p:spTgt spid="61"/>
                                        </p:tgtEl>
                                        <p:attrNameLst>
                                          <p:attrName>style.visibility</p:attrName>
                                        </p:attrNameLst>
                                      </p:cBhvr>
                                      <p:to>
                                        <p:strVal val="visible"/>
                                      </p:to>
                                    </p:set>
                                    <p:animEffect transition="in" filter="box(out)">
                                      <p:cBhvr>
                                        <p:cTn id="21" dur="500"/>
                                        <p:tgtEl>
                                          <p:spTgt spid="61"/>
                                        </p:tgtEl>
                                      </p:cBhvr>
                                    </p:animEffect>
                                  </p:childTnLst>
                                </p:cTn>
                              </p:par>
                              <p:par>
                                <p:cTn id="22" presetID="4" presetClass="entr" presetSubtype="32" fill="hold" nodeType="withEffect">
                                  <p:stCondLst>
                                    <p:cond delay="0"/>
                                  </p:stCondLst>
                                  <p:childTnLst>
                                    <p:set>
                                      <p:cBhvr>
                                        <p:cTn id="23" dur="1" fill="hold">
                                          <p:stCondLst>
                                            <p:cond delay="0"/>
                                          </p:stCondLst>
                                        </p:cTn>
                                        <p:tgtEl>
                                          <p:spTgt spid="58"/>
                                        </p:tgtEl>
                                        <p:attrNameLst>
                                          <p:attrName>style.visibility</p:attrName>
                                        </p:attrNameLst>
                                      </p:cBhvr>
                                      <p:to>
                                        <p:strVal val="visible"/>
                                      </p:to>
                                    </p:set>
                                    <p:animEffect transition="in" filter="box(out)">
                                      <p:cBhvr>
                                        <p:cTn id="24" dur="500"/>
                                        <p:tgtEl>
                                          <p:spTgt spid="58"/>
                                        </p:tgtEl>
                                      </p:cBhvr>
                                    </p:animEffect>
                                  </p:childTnLst>
                                </p:cTn>
                              </p:par>
                              <p:par>
                                <p:cTn id="25" presetID="4" presetClass="entr" presetSubtype="32" fill="hold"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box(out)">
                                      <p:cBhvr>
                                        <p:cTn id="27" dur="500"/>
                                        <p:tgtEl>
                                          <p:spTgt spid="39"/>
                                        </p:tgtEl>
                                      </p:cBhvr>
                                    </p:animEffect>
                                  </p:childTnLst>
                                </p:cTn>
                              </p:par>
                              <p:par>
                                <p:cTn id="28" presetID="4" presetClass="entr" presetSubtype="32" fill="hold" nodeType="withEffect">
                                  <p:stCondLst>
                                    <p:cond delay="0"/>
                                  </p:stCondLst>
                                  <p:childTnLst>
                                    <p:set>
                                      <p:cBhvr>
                                        <p:cTn id="29" dur="1" fill="hold">
                                          <p:stCondLst>
                                            <p:cond delay="0"/>
                                          </p:stCondLst>
                                        </p:cTn>
                                        <p:tgtEl>
                                          <p:spTgt spid="55"/>
                                        </p:tgtEl>
                                        <p:attrNameLst>
                                          <p:attrName>style.visibility</p:attrName>
                                        </p:attrNameLst>
                                      </p:cBhvr>
                                      <p:to>
                                        <p:strVal val="visible"/>
                                      </p:to>
                                    </p:set>
                                    <p:animEffect transition="in" filter="box(out)">
                                      <p:cBhvr>
                                        <p:cTn id="30" dur="500"/>
                                        <p:tgtEl>
                                          <p:spTgt spid="55"/>
                                        </p:tgtEl>
                                      </p:cBhvr>
                                    </p:animEffect>
                                  </p:childTnLst>
                                </p:cTn>
                              </p:par>
                            </p:childTnLst>
                          </p:cTn>
                        </p:par>
                      </p:childTnLst>
                    </p:cTn>
                  </p:par>
                  <p:par>
                    <p:cTn id="31" fill="hold">
                      <p:stCondLst>
                        <p:cond delay="indefinite"/>
                      </p:stCondLst>
                      <p:childTnLst>
                        <p:par>
                          <p:cTn id="32" fill="hold">
                            <p:stCondLst>
                              <p:cond delay="0"/>
                            </p:stCondLst>
                            <p:childTnLst>
                              <p:par>
                                <p:cTn id="33" presetID="4" presetClass="entr" presetSubtype="32" fill="hold" nodeType="click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box(out)">
                                      <p:cBhvr>
                                        <p:cTn id="35" dur="500"/>
                                        <p:tgtEl>
                                          <p:spTgt spid="40"/>
                                        </p:tgtEl>
                                      </p:cBhvr>
                                    </p:animEffect>
                                  </p:childTnLst>
                                </p:cTn>
                              </p:par>
                              <p:par>
                                <p:cTn id="36" presetID="4" presetClass="entr" presetSubtype="32" fill="hold" nodeType="withEffect">
                                  <p:stCondLst>
                                    <p:cond delay="0"/>
                                  </p:stCondLst>
                                  <p:childTnLst>
                                    <p:set>
                                      <p:cBhvr>
                                        <p:cTn id="37" dur="1" fill="hold">
                                          <p:stCondLst>
                                            <p:cond delay="0"/>
                                          </p:stCondLst>
                                        </p:cTn>
                                        <p:tgtEl>
                                          <p:spTgt spid="41"/>
                                        </p:tgtEl>
                                        <p:attrNameLst>
                                          <p:attrName>style.visibility</p:attrName>
                                        </p:attrNameLst>
                                      </p:cBhvr>
                                      <p:to>
                                        <p:strVal val="visible"/>
                                      </p:to>
                                    </p:set>
                                    <p:animEffect transition="in" filter="box(out)">
                                      <p:cBhvr>
                                        <p:cTn id="38"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Blended Learning Theories </a:t>
            </a:r>
            <a:br>
              <a:rPr lang="en-US" dirty="0" smtClean="0"/>
            </a:br>
            <a:r>
              <a:rPr lang="en-US" dirty="0" smtClean="0"/>
              <a:t>(Carman, 2005)</a:t>
            </a:r>
            <a:endParaRPr lang="en-US" dirty="0"/>
          </a:p>
        </p:txBody>
      </p:sp>
      <p:sp>
        <p:nvSpPr>
          <p:cNvPr id="3" name="Content Placeholder 2"/>
          <p:cNvSpPr>
            <a:spLocks noGrp="1"/>
          </p:cNvSpPr>
          <p:nvPr>
            <p:ph idx="1"/>
          </p:nvPr>
        </p:nvSpPr>
        <p:spPr>
          <a:xfrm>
            <a:off x="457200" y="6294437"/>
            <a:ext cx="8229600" cy="487363"/>
          </a:xfrm>
        </p:spPr>
        <p:txBody>
          <a:bodyPr>
            <a:noAutofit/>
          </a:bodyPr>
          <a:lstStyle/>
          <a:p>
            <a:pPr algn="r">
              <a:buNone/>
            </a:pPr>
            <a:r>
              <a:rPr lang="en-US" sz="2000" dirty="0" smtClean="0"/>
              <a:t>(Carman, 2005)</a:t>
            </a:r>
            <a:endParaRPr lang="en-US" sz="2000" dirty="0"/>
          </a:p>
        </p:txBody>
      </p:sp>
      <p:pic>
        <p:nvPicPr>
          <p:cNvPr id="1028" name="Picture 4" descr="http://www.agilantlearning.com/images/blt.gif"/>
          <p:cNvPicPr>
            <a:picLocks noChangeAspect="1" noChangeArrowheads="1"/>
          </p:cNvPicPr>
          <p:nvPr/>
        </p:nvPicPr>
        <p:blipFill>
          <a:blip r:embed="rId2" cstate="print"/>
          <a:srcRect/>
          <a:stretch>
            <a:fillRect/>
          </a:stretch>
        </p:blipFill>
        <p:spPr bwMode="auto">
          <a:xfrm>
            <a:off x="1676400" y="1524000"/>
            <a:ext cx="6096000" cy="4572000"/>
          </a:xfrm>
          <a:prstGeom prst="rect">
            <a:avLst/>
          </a:prstGeom>
          <a:noFill/>
        </p:spPr>
      </p:pic>
    </p:spTree>
  </p:cSld>
  <p:clrMapOvr>
    <a:masterClrMapping/>
  </p:clrMapOvr>
  <p:transition spd="med">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Five Key Ingredients (Carman, 2005)</a:t>
            </a:r>
            <a:endParaRPr lang="en-US" dirty="0"/>
          </a:p>
        </p:txBody>
      </p:sp>
      <p:sp>
        <p:nvSpPr>
          <p:cNvPr id="3" name="Content Placeholder 2"/>
          <p:cNvSpPr>
            <a:spLocks noGrp="1"/>
          </p:cNvSpPr>
          <p:nvPr>
            <p:ph idx="1"/>
          </p:nvPr>
        </p:nvSpPr>
        <p:spPr>
          <a:xfrm>
            <a:off x="457200" y="1600200"/>
            <a:ext cx="8229600" cy="5029200"/>
          </a:xfrm>
        </p:spPr>
        <p:txBody>
          <a:bodyPr>
            <a:noAutofit/>
          </a:bodyPr>
          <a:lstStyle/>
          <a:p>
            <a:pPr marL="514350" indent="-514350">
              <a:buFont typeface="+mj-lt"/>
              <a:buAutoNum type="arabicPeriod"/>
            </a:pPr>
            <a:r>
              <a:rPr lang="en-US" sz="2000" b="1" dirty="0" smtClean="0"/>
              <a:t>Scheduled Events: </a:t>
            </a:r>
            <a:r>
              <a:rPr lang="en-US" sz="2000" dirty="0" smtClean="0"/>
              <a:t>Synchronous, instructor-led learning events in which all learners participate at the same time, such as in a “virtual classroom.” </a:t>
            </a:r>
          </a:p>
          <a:p>
            <a:pPr marL="514350" indent="-514350">
              <a:buFont typeface="+mj-lt"/>
              <a:buAutoNum type="arabicPeriod"/>
            </a:pPr>
            <a:r>
              <a:rPr lang="en-US" sz="2000" b="1" dirty="0" smtClean="0"/>
              <a:t>Online Content: </a:t>
            </a:r>
            <a:r>
              <a:rPr lang="en-US" sz="2000" dirty="0" smtClean="0"/>
              <a:t>Asynchronous learning experiences that learners complete individually, at their own speed and on their own time, such as simulations, tutorials, and exercises. </a:t>
            </a:r>
          </a:p>
          <a:p>
            <a:pPr marL="514350" indent="-514350">
              <a:buFont typeface="+mj-lt"/>
              <a:buAutoNum type="arabicPeriod"/>
            </a:pPr>
            <a:r>
              <a:rPr lang="en-US" sz="2000" b="1" dirty="0" smtClean="0"/>
              <a:t>Collaboration: </a:t>
            </a:r>
            <a:r>
              <a:rPr lang="en-US" sz="2000" dirty="0" smtClean="0"/>
              <a:t>Environments in which learners communicate with others, for example, threaded discussions and online chat. </a:t>
            </a:r>
          </a:p>
          <a:p>
            <a:pPr marL="514350" indent="-514350">
              <a:buFont typeface="+mj-lt"/>
              <a:buAutoNum type="arabicPeriod"/>
            </a:pPr>
            <a:r>
              <a:rPr lang="en-US" sz="2000" b="1" dirty="0" smtClean="0"/>
              <a:t>Assessment: </a:t>
            </a:r>
            <a:r>
              <a:rPr lang="en-US" sz="2000" dirty="0" smtClean="0"/>
              <a:t>A measure of learners’ knowledge. Pre-assessments can come before scheduled events or online content, to determine prior knowledge, and post-assessments can occur following scheduled or online learning events, to measure learning transfer. </a:t>
            </a:r>
          </a:p>
          <a:p>
            <a:pPr marL="514350" indent="-514350">
              <a:buFont typeface="+mj-lt"/>
              <a:buAutoNum type="arabicPeriod"/>
            </a:pPr>
            <a:r>
              <a:rPr lang="en-US" sz="2000" b="1" dirty="0" smtClean="0"/>
              <a:t>Reference Materials: </a:t>
            </a:r>
            <a:r>
              <a:rPr lang="en-US" sz="2000" dirty="0" smtClean="0"/>
              <a:t>On-the-job reference materials that enhance learning retention and transfer, including PDA downloads and PDFs.</a:t>
            </a:r>
          </a:p>
          <a:p>
            <a:pPr marL="514350" indent="-514350">
              <a:buNone/>
            </a:pPr>
            <a:endParaRPr lang="en-US" sz="1600" dirty="0"/>
          </a:p>
        </p:txBody>
      </p:sp>
    </p:spTree>
  </p:cSld>
  <p:clrMapOvr>
    <a:masterClrMapping/>
  </p:clrMapOvr>
  <p:transition spd="med">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Online Corporate Sales Training</a:t>
            </a:r>
            <a:endParaRPr lang="en-US" dirty="0"/>
          </a:p>
        </p:txBody>
      </p:sp>
      <p:sp>
        <p:nvSpPr>
          <p:cNvPr id="3" name="Content Placeholder 2"/>
          <p:cNvSpPr>
            <a:spLocks noGrp="1"/>
          </p:cNvSpPr>
          <p:nvPr>
            <p:ph idx="1"/>
          </p:nvPr>
        </p:nvSpPr>
        <p:spPr>
          <a:xfrm>
            <a:off x="5257800" y="6400800"/>
            <a:ext cx="3581400" cy="533400"/>
          </a:xfrm>
        </p:spPr>
        <p:txBody>
          <a:bodyPr/>
          <a:lstStyle/>
          <a:p>
            <a:pPr>
              <a:buNone/>
            </a:pPr>
            <a:r>
              <a:rPr lang="en-US" sz="2000" dirty="0" smtClean="0"/>
              <a:t>(Executive Conversation, 2010)</a:t>
            </a:r>
            <a:endParaRPr lang="en-US" sz="2000" dirty="0"/>
          </a:p>
        </p:txBody>
      </p:sp>
      <p:pic>
        <p:nvPicPr>
          <p:cNvPr id="4" name="Picture 3" descr="BusinessBlendedLearningCurriculum.gif"/>
          <p:cNvPicPr>
            <a:picLocks noChangeAspect="1"/>
          </p:cNvPicPr>
          <p:nvPr/>
        </p:nvPicPr>
        <p:blipFill>
          <a:blip r:embed="rId2" cstate="print"/>
          <a:stretch>
            <a:fillRect/>
          </a:stretch>
        </p:blipFill>
        <p:spPr>
          <a:xfrm>
            <a:off x="231647" y="1447800"/>
            <a:ext cx="8531353" cy="4792895"/>
          </a:xfrm>
          <a:prstGeom prst="rect">
            <a:avLst/>
          </a:prstGeom>
        </p:spPr>
      </p:pic>
    </p:spTree>
  </p:cSld>
  <p:clrMapOvr>
    <a:masterClrMapping/>
  </p:clrMapOvr>
  <p:transition spd="med">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Online Corporate Sales Training </a:t>
            </a:r>
            <a:endParaRPr lang="en-US" dirty="0"/>
          </a:p>
        </p:txBody>
      </p:sp>
      <p:sp>
        <p:nvSpPr>
          <p:cNvPr id="3" name="Content Placeholder 2"/>
          <p:cNvSpPr>
            <a:spLocks noGrp="1"/>
          </p:cNvSpPr>
          <p:nvPr>
            <p:ph idx="1"/>
          </p:nvPr>
        </p:nvSpPr>
        <p:spPr>
          <a:xfrm>
            <a:off x="0" y="1676400"/>
            <a:ext cx="9144000" cy="4114800"/>
          </a:xfrm>
        </p:spPr>
        <p:txBody>
          <a:bodyPr/>
          <a:lstStyle/>
          <a:p>
            <a:pPr>
              <a:buNone/>
            </a:pPr>
            <a:r>
              <a:rPr lang="en-US" b="1" dirty="0" smtClean="0"/>
              <a:t>Blended Learning Curriculum — Extended Impact</a:t>
            </a:r>
          </a:p>
          <a:p>
            <a:r>
              <a:rPr lang="en-US" sz="2800" dirty="0" smtClean="0"/>
              <a:t>eLearning courseware for pre-workshop preparation </a:t>
            </a:r>
          </a:p>
          <a:p>
            <a:r>
              <a:rPr lang="en-US" sz="2800" dirty="0" smtClean="0"/>
              <a:t>Executive-led workshops for buyer’s side perspective </a:t>
            </a:r>
          </a:p>
          <a:p>
            <a:r>
              <a:rPr lang="en-US" sz="2800" dirty="0" smtClean="0"/>
              <a:t>eLearning courseware to reinforce workshop skills </a:t>
            </a:r>
          </a:p>
          <a:p>
            <a:r>
              <a:rPr lang="en-US" sz="2800" dirty="0" smtClean="0"/>
              <a:t>Performance Simulations to provide opportunities to apply skills </a:t>
            </a:r>
          </a:p>
          <a:p>
            <a:r>
              <a:rPr lang="en-US" sz="2800" dirty="0" smtClean="0"/>
              <a:t>Manager Coaching Kits for top-down skills reinforcement</a:t>
            </a:r>
            <a:endParaRPr lang="en-US" sz="2800" dirty="0"/>
          </a:p>
        </p:txBody>
      </p:sp>
      <p:sp>
        <p:nvSpPr>
          <p:cNvPr id="4" name="Content Placeholder 2"/>
          <p:cNvSpPr txBox="1">
            <a:spLocks/>
          </p:cNvSpPr>
          <p:nvPr/>
        </p:nvSpPr>
        <p:spPr bwMode="auto">
          <a:xfrm>
            <a:off x="5257800" y="6400800"/>
            <a:ext cx="3581400" cy="5334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
                <a:schemeClr val="accent2"/>
              </a:buClr>
              <a:buSzTx/>
              <a:buFontTx/>
              <a:buNone/>
              <a:tabLst/>
              <a:defRPr/>
            </a:pPr>
            <a:r>
              <a:rPr kumimoji="0" lang="en-US" sz="2000" b="0" i="0" u="none" strike="noStrike" kern="0" cap="none" spc="0" normalizeH="0" baseline="0" noProof="0" smtClean="0">
                <a:ln>
                  <a:noFill/>
                </a:ln>
                <a:solidFill>
                  <a:schemeClr val="tx1"/>
                </a:solidFill>
                <a:effectLst/>
                <a:uLnTx/>
                <a:uFillTx/>
                <a:latin typeface="+mn-lt"/>
                <a:ea typeface="+mn-ea"/>
                <a:cs typeface="+mn-cs"/>
              </a:rPr>
              <a:t>(Executive Conversation, 2010)</a:t>
            </a:r>
            <a:endParaRPr kumimoji="0" lang="en-US" sz="20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spd="med">
    <p:wip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Blended Learning Methodology</a:t>
            </a:r>
            <a:endParaRPr lang="en-US" dirty="0"/>
          </a:p>
        </p:txBody>
      </p:sp>
      <p:sp>
        <p:nvSpPr>
          <p:cNvPr id="3" name="Content Placeholder 2"/>
          <p:cNvSpPr>
            <a:spLocks noGrp="1"/>
          </p:cNvSpPr>
          <p:nvPr>
            <p:ph idx="1"/>
          </p:nvPr>
        </p:nvSpPr>
        <p:spPr>
          <a:xfrm>
            <a:off x="1295400" y="6172200"/>
            <a:ext cx="7727950" cy="533400"/>
          </a:xfrm>
        </p:spPr>
        <p:txBody>
          <a:bodyPr/>
          <a:lstStyle/>
          <a:p>
            <a:pPr algn="r">
              <a:buNone/>
            </a:pPr>
            <a:r>
              <a:rPr lang="en-US" sz="2800" dirty="0" smtClean="0"/>
              <a:t>(24x7 Learning, 2009)</a:t>
            </a:r>
            <a:endParaRPr lang="en-US" sz="2800" dirty="0"/>
          </a:p>
        </p:txBody>
      </p:sp>
      <p:pic>
        <p:nvPicPr>
          <p:cNvPr id="4" name="Picture 3" descr="BlendedLearningMethodology.jpg"/>
          <p:cNvPicPr>
            <a:picLocks noChangeAspect="1"/>
          </p:cNvPicPr>
          <p:nvPr/>
        </p:nvPicPr>
        <p:blipFill>
          <a:blip r:embed="rId2" cstate="print"/>
          <a:stretch>
            <a:fillRect/>
          </a:stretch>
        </p:blipFill>
        <p:spPr>
          <a:xfrm>
            <a:off x="0" y="1371600"/>
            <a:ext cx="5381625" cy="4876800"/>
          </a:xfrm>
          <a:prstGeom prst="rect">
            <a:avLst/>
          </a:prstGeom>
        </p:spPr>
      </p:pic>
      <p:sp>
        <p:nvSpPr>
          <p:cNvPr id="5" name="TextBox 4"/>
          <p:cNvSpPr txBox="1"/>
          <p:nvPr/>
        </p:nvSpPr>
        <p:spPr>
          <a:xfrm>
            <a:off x="5410200" y="1524000"/>
            <a:ext cx="3581400" cy="2554545"/>
          </a:xfrm>
          <a:prstGeom prst="rect">
            <a:avLst/>
          </a:prstGeom>
          <a:noFill/>
        </p:spPr>
        <p:txBody>
          <a:bodyPr wrap="square" rtlCol="0">
            <a:spAutoFit/>
          </a:bodyPr>
          <a:lstStyle/>
          <a:p>
            <a:r>
              <a:rPr lang="en-US" sz="3200" dirty="0" smtClean="0"/>
              <a:t>“Blended learning optimally uses </a:t>
            </a:r>
          </a:p>
          <a:p>
            <a:r>
              <a:rPr lang="en-US" sz="3200" dirty="0" smtClean="0"/>
              <a:t>online learning, </a:t>
            </a:r>
          </a:p>
          <a:p>
            <a:r>
              <a:rPr lang="en-US" sz="3200" dirty="0" smtClean="0"/>
              <a:t>mobile learning and classroom training.”</a:t>
            </a:r>
            <a:endParaRPr lang="en-US" sz="3200" dirty="0"/>
          </a:p>
        </p:txBody>
      </p:sp>
    </p:spTree>
  </p:cSld>
  <p:clrMapOvr>
    <a:masterClrMapping/>
  </p:clrMapOvr>
  <p:transition spd="med">
    <p:wip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35842"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spd="med">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34818"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spd="med">
    <p:wip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33794"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spd="med">
    <p:wip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32770"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spd="med">
    <p:wip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Blended Learning</a:t>
            </a:r>
            <a:endParaRPr lang="en-US" dirty="0"/>
          </a:p>
        </p:txBody>
      </p:sp>
      <p:graphicFrame>
        <p:nvGraphicFramePr>
          <p:cNvPr id="4" name="Content Placeholder 3"/>
          <p:cNvGraphicFramePr>
            <a:graphicFrameLocks noGrp="1"/>
          </p:cNvGraphicFramePr>
          <p:nvPr>
            <p:ph idx="1"/>
          </p:nvPr>
        </p:nvGraphicFramePr>
        <p:xfrm>
          <a:off x="152396" y="1524001"/>
          <a:ext cx="8839204" cy="4972059"/>
        </p:xfrm>
        <a:graphic>
          <a:graphicData uri="http://schemas.openxmlformats.org/drawingml/2006/table">
            <a:tbl>
              <a:tblPr firstRow="1" bandRow="1">
                <a:tableStyleId>{2D5ABB26-0587-4C30-8999-92F81FD0307C}</a:tableStyleId>
              </a:tblPr>
              <a:tblGrid>
                <a:gridCol w="2209801"/>
                <a:gridCol w="2209801"/>
                <a:gridCol w="2209801"/>
                <a:gridCol w="2209801"/>
              </a:tblGrid>
              <a:tr h="437673">
                <a:tc>
                  <a:txBody>
                    <a:bodyPr/>
                    <a:lstStyle/>
                    <a:p>
                      <a:pPr algn="ctr"/>
                      <a:r>
                        <a:rPr lang="en-US" dirty="0" smtClean="0"/>
                        <a:t>Session 1</a:t>
                      </a:r>
                      <a:endParaRPr lang="en-US" dirty="0"/>
                    </a:p>
                  </a:txBody>
                  <a:tcPr anchor="ctr">
                    <a:lnB w="12700" cap="flat" cmpd="sng" algn="ctr">
                      <a:solidFill>
                        <a:schemeClr val="tx1"/>
                      </a:solidFill>
                      <a:prstDash val="solid"/>
                      <a:round/>
                      <a:headEnd type="none" w="med" len="med"/>
                      <a:tailEnd type="none" w="med" len="med"/>
                    </a:lnB>
                  </a:tcPr>
                </a:tc>
                <a:tc>
                  <a:txBody>
                    <a:bodyPr/>
                    <a:lstStyle/>
                    <a:p>
                      <a:pPr algn="ctr"/>
                      <a:r>
                        <a:rPr lang="en-US" dirty="0" smtClean="0"/>
                        <a:t>Session</a:t>
                      </a:r>
                      <a:r>
                        <a:rPr lang="en-US" baseline="0" dirty="0" smtClean="0"/>
                        <a:t> 2</a:t>
                      </a:r>
                      <a:endParaRPr lang="en-US" dirty="0"/>
                    </a:p>
                  </a:txBody>
                  <a:tcPr anchor="ctr">
                    <a:lnB w="12700" cap="flat" cmpd="sng" algn="ctr">
                      <a:solidFill>
                        <a:schemeClr val="tx1"/>
                      </a:solidFill>
                      <a:prstDash val="solid"/>
                      <a:round/>
                      <a:headEnd type="none" w="med" len="med"/>
                      <a:tailEnd type="none" w="med" len="med"/>
                    </a:lnB>
                  </a:tcPr>
                </a:tc>
                <a:tc>
                  <a:txBody>
                    <a:bodyPr/>
                    <a:lstStyle/>
                    <a:p>
                      <a:pPr algn="ctr"/>
                      <a:r>
                        <a:rPr lang="en-US" dirty="0" smtClean="0"/>
                        <a:t>Session</a:t>
                      </a:r>
                      <a:r>
                        <a:rPr lang="en-US" baseline="0" dirty="0" smtClean="0"/>
                        <a:t> 3</a:t>
                      </a:r>
                      <a:endParaRPr lang="en-US" dirty="0"/>
                    </a:p>
                  </a:txBody>
                  <a:tcPr anchor="ctr">
                    <a:lnB w="12700" cap="flat" cmpd="sng" algn="ctr">
                      <a:solidFill>
                        <a:schemeClr val="tx1"/>
                      </a:solidFill>
                      <a:prstDash val="solid"/>
                      <a:round/>
                      <a:headEnd type="none" w="med" len="med"/>
                      <a:tailEnd type="none" w="med" len="med"/>
                    </a:lnB>
                  </a:tcPr>
                </a:tc>
                <a:tc>
                  <a:txBody>
                    <a:bodyPr/>
                    <a:lstStyle/>
                    <a:p>
                      <a:pPr algn="ctr"/>
                      <a:r>
                        <a:rPr lang="en-US" dirty="0" smtClean="0"/>
                        <a:t>Session 4</a:t>
                      </a:r>
                      <a:endParaRPr lang="en-US" dirty="0"/>
                    </a:p>
                  </a:txBody>
                  <a:tcPr anchor="ctr">
                    <a:lnB w="12700" cap="flat" cmpd="sng" algn="ctr">
                      <a:solidFill>
                        <a:schemeClr val="tx1"/>
                      </a:solidFill>
                      <a:prstDash val="solid"/>
                      <a:round/>
                      <a:headEnd type="none" w="med" len="med"/>
                      <a:tailEnd type="none" w="med" len="med"/>
                    </a:lnB>
                  </a:tcPr>
                </a:tc>
              </a:tr>
              <a:tr h="1726709">
                <a:tc>
                  <a:txBody>
                    <a:bodyPr/>
                    <a:lstStyle/>
                    <a:p>
                      <a:pPr algn="ctr"/>
                      <a:r>
                        <a:rPr lang="en-US" dirty="0" smtClean="0"/>
                        <a:t>Background</a:t>
                      </a:r>
                      <a:r>
                        <a:rPr lang="en-US" baseline="0" dirty="0" smtClean="0"/>
                        <a:t> readings and intros</a:t>
                      </a:r>
                    </a:p>
                    <a:p>
                      <a:pPr algn="ctr"/>
                      <a:endParaRPr lang="en-US" baseline="0" dirty="0" smtClean="0"/>
                    </a:p>
                    <a:p>
                      <a:pPr algn="ctr"/>
                      <a:endParaRPr lang="en-US" baseline="0" dirty="0" smtClean="0"/>
                    </a:p>
                    <a:p>
                      <a:pPr algn="ctr"/>
                      <a:r>
                        <a:rPr lang="en-US" baseline="0" dirty="0" smtClean="0"/>
                        <a:t>Print or Web</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Small-group</a:t>
                      </a:r>
                      <a:r>
                        <a:rPr lang="en-US" baseline="0" dirty="0" smtClean="0"/>
                        <a:t> discussion</a:t>
                      </a:r>
                    </a:p>
                    <a:p>
                      <a:pPr algn="ctr"/>
                      <a:endParaRPr lang="en-US" baseline="0" dirty="0" smtClean="0"/>
                    </a:p>
                    <a:p>
                      <a:pPr algn="ctr"/>
                      <a:endParaRPr lang="en-US" baseline="0" dirty="0" smtClean="0"/>
                    </a:p>
                    <a:p>
                      <a:pPr algn="ctr"/>
                      <a:r>
                        <a:rPr lang="en-US" baseline="0" dirty="0" smtClean="0"/>
                        <a:t>Facilitation/online</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Apply model to real case</a:t>
                      </a:r>
                    </a:p>
                    <a:p>
                      <a:pPr algn="ctr"/>
                      <a:endParaRPr lang="en-US" dirty="0" smtClean="0"/>
                    </a:p>
                    <a:p>
                      <a:pPr algn="ctr"/>
                      <a:endParaRPr lang="en-US" dirty="0" smtClean="0"/>
                    </a:p>
                    <a:p>
                      <a:pPr algn="ctr"/>
                      <a:r>
                        <a:rPr lang="en-US" dirty="0" smtClean="0"/>
                        <a:t>Print,</a:t>
                      </a:r>
                      <a:r>
                        <a:rPr lang="en-US" baseline="0" dirty="0" smtClean="0"/>
                        <a:t> face-to-face, or e-discussions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Self-paced work to reinforce learning</a:t>
                      </a:r>
                    </a:p>
                    <a:p>
                      <a:pPr algn="ctr"/>
                      <a:endParaRPr lang="en-US" dirty="0" smtClean="0"/>
                    </a:p>
                    <a:p>
                      <a:pPr algn="ctr"/>
                      <a:endParaRPr lang="en-US" dirty="0" smtClean="0"/>
                    </a:p>
                    <a:p>
                      <a:pPr algn="ctr"/>
                      <a:r>
                        <a:rPr lang="en-US" dirty="0" smtClean="0"/>
                        <a:t>Web,</a:t>
                      </a:r>
                      <a:r>
                        <a:rPr lang="en-US" baseline="0" dirty="0" smtClean="0"/>
                        <a:t> CD-ROM, print</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4320">
                <a:tc gridSpan="4">
                  <a:txBody>
                    <a:bodyPr/>
                    <a:lstStyle/>
                    <a:p>
                      <a:pPr algn="ct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US"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US"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US"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9750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a:t>
                      </a:r>
                    </a:p>
                    <a:p>
                      <a:pPr algn="ctr"/>
                      <a:endParaRPr lang="en-US"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 Via</a:t>
                      </a:r>
                      <a:r>
                        <a:rPr lang="en-US" baseline="0" dirty="0" smtClean="0"/>
                        <a:t> </a:t>
                      </a:r>
                      <a:r>
                        <a:rPr lang="en-US" dirty="0" smtClean="0"/>
                        <a:t>Videoconferencing</a:t>
                      </a:r>
                    </a:p>
                    <a:p>
                      <a:pPr algn="ctr"/>
                      <a:endParaRPr lang="en-US"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a:t>
                      </a:r>
                    </a:p>
                    <a:p>
                      <a:pPr algn="ctr"/>
                      <a:endParaRPr lang="en-US"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37673">
                <a:tc>
                  <a:txBody>
                    <a:bodyPr/>
                    <a:lstStyle/>
                    <a:p>
                      <a:pPr algn="ctr"/>
                      <a:r>
                        <a:rPr lang="en-US" dirty="0" smtClean="0"/>
                        <a:t>Topic 1</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n-US" dirty="0" smtClean="0"/>
                        <a:t>Topic 2</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n-US" dirty="0" smtClean="0"/>
                        <a:t>Topic</a:t>
                      </a:r>
                      <a:r>
                        <a:rPr lang="en-US" baseline="0" dirty="0" smtClean="0"/>
                        <a:t> 3</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n-US" dirty="0" smtClean="0"/>
                        <a:t>Topic 4</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1079193">
                <a:tc>
                  <a:txBody>
                    <a:bodyPr/>
                    <a:lstStyle/>
                    <a:p>
                      <a:pPr algn="ctr"/>
                      <a:r>
                        <a:rPr lang="en-US" dirty="0" smtClean="0"/>
                        <a:t>Introduce</a:t>
                      </a:r>
                      <a:r>
                        <a:rPr lang="en-US" baseline="0" dirty="0" smtClean="0"/>
                        <a:t> Analytical Model</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n-US" dirty="0" smtClean="0"/>
                        <a:t>Comment on group work,</a:t>
                      </a:r>
                      <a:r>
                        <a:rPr lang="en-US" baseline="0" dirty="0" smtClean="0"/>
                        <a:t> new concepts</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n-US" dirty="0" smtClean="0"/>
                        <a:t>Groups</a:t>
                      </a:r>
                      <a:r>
                        <a:rPr lang="en-US" baseline="0" dirty="0" smtClean="0"/>
                        <a:t> present, instructor clarifies and summarizes</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n-US" dirty="0" smtClean="0"/>
                        <a:t>Links from self-paced</a:t>
                      </a:r>
                      <a:r>
                        <a:rPr lang="en-US" baseline="0" dirty="0" smtClean="0"/>
                        <a:t> to analytical model</a:t>
                      </a: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
        <p:nvSpPr>
          <p:cNvPr id="5" name="TextBox 4"/>
          <p:cNvSpPr txBox="1"/>
          <p:nvPr/>
        </p:nvSpPr>
        <p:spPr>
          <a:xfrm>
            <a:off x="6019800" y="6457890"/>
            <a:ext cx="2895600" cy="400110"/>
          </a:xfrm>
          <a:prstGeom prst="rect">
            <a:avLst/>
          </a:prstGeom>
          <a:noFill/>
        </p:spPr>
        <p:txBody>
          <a:bodyPr wrap="square" rtlCol="0">
            <a:spAutoFit/>
          </a:bodyPr>
          <a:lstStyle/>
          <a:p>
            <a:pPr algn="r"/>
            <a:r>
              <a:rPr lang="en-US" sz="2000" dirty="0" err="1" smtClean="0"/>
              <a:t>Jagannathan</a:t>
            </a:r>
            <a:r>
              <a:rPr lang="en-US" sz="2000" dirty="0" smtClean="0"/>
              <a:t>, 2005</a:t>
            </a:r>
            <a:endParaRPr lang="en-US" sz="2000" dirty="0"/>
          </a:p>
        </p:txBody>
      </p:sp>
    </p:spTree>
  </p:cSld>
  <p:clrMapOvr>
    <a:masterClrMapping/>
  </p:clrMapOvr>
  <p:transition spd="med">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9458" name="Rectangle 2"/>
          <p:cNvSpPr>
            <a:spLocks noChangeArrowheads="1"/>
          </p:cNvSpPr>
          <p:nvPr/>
        </p:nvSpPr>
        <p:spPr bwMode="auto">
          <a:xfrm>
            <a:off x="436563" y="2433638"/>
            <a:ext cx="8242300" cy="1646237"/>
          </a:xfrm>
          <a:prstGeom prst="rect">
            <a:avLst/>
          </a:prstGeom>
          <a:gradFill rotWithShape="1">
            <a:gsLst>
              <a:gs pos="0">
                <a:schemeClr val="tx2"/>
              </a:gs>
              <a:gs pos="100000">
                <a:schemeClr val="tx2">
                  <a:gamma/>
                  <a:shade val="0"/>
                  <a:invGamma/>
                </a:schemeClr>
              </a:gs>
            </a:gsLst>
            <a:lin ang="0" scaled="1"/>
          </a:gradFill>
          <a:ln w="9525">
            <a:solidFill>
              <a:schemeClr val="tx2"/>
            </a:solidFill>
            <a:miter lim="800000"/>
            <a:headEnd/>
            <a:tailEnd/>
          </a:ln>
          <a:effectLst/>
        </p:spPr>
        <p:txBody>
          <a:bodyPr wrap="none" anchor="ctr"/>
          <a:lstStyle/>
          <a:p>
            <a:pPr>
              <a:defRPr/>
            </a:pPr>
            <a:endParaRPr lang="en-US" dirty="0">
              <a:latin typeface="Times New Roman" charset="0"/>
            </a:endParaRPr>
          </a:p>
        </p:txBody>
      </p:sp>
      <p:sp>
        <p:nvSpPr>
          <p:cNvPr id="31747" name="Text Box 4"/>
          <p:cNvSpPr txBox="1">
            <a:spLocks noChangeArrowheads="1"/>
          </p:cNvSpPr>
          <p:nvPr/>
        </p:nvSpPr>
        <p:spPr bwMode="auto">
          <a:xfrm>
            <a:off x="503238" y="2536825"/>
            <a:ext cx="1830387" cy="1447800"/>
          </a:xfrm>
          <a:prstGeom prst="rect">
            <a:avLst/>
          </a:prstGeom>
          <a:noFill/>
          <a:ln w="9525">
            <a:noFill/>
            <a:miter lim="800000"/>
            <a:headEnd/>
            <a:tailEnd/>
          </a:ln>
        </p:spPr>
        <p:txBody>
          <a:bodyPr>
            <a:spAutoFit/>
          </a:bodyPr>
          <a:lstStyle/>
          <a:p>
            <a:pPr algn="ctr">
              <a:spcBef>
                <a:spcPct val="50000"/>
              </a:spcBef>
            </a:pPr>
            <a:r>
              <a:rPr lang="en-US" sz="4400">
                <a:solidFill>
                  <a:srgbClr val="000000"/>
                </a:solidFill>
                <a:latin typeface="Arial Black" pitchFamily="34" charset="0"/>
              </a:rPr>
              <a:t>Fully</a:t>
            </a:r>
            <a:br>
              <a:rPr lang="en-US" sz="4400">
                <a:solidFill>
                  <a:srgbClr val="000000"/>
                </a:solidFill>
                <a:latin typeface="Arial Black" pitchFamily="34" charset="0"/>
              </a:rPr>
            </a:br>
            <a:r>
              <a:rPr lang="en-US" sz="4400">
                <a:solidFill>
                  <a:srgbClr val="000000"/>
                </a:solidFill>
                <a:latin typeface="Arial Black" pitchFamily="34" charset="0"/>
              </a:rPr>
              <a:t>F2F</a:t>
            </a:r>
          </a:p>
        </p:txBody>
      </p:sp>
      <p:sp>
        <p:nvSpPr>
          <p:cNvPr id="31748" name="Text Box 5"/>
          <p:cNvSpPr txBox="1">
            <a:spLocks noChangeArrowheads="1"/>
          </p:cNvSpPr>
          <p:nvPr/>
        </p:nvSpPr>
        <p:spPr bwMode="auto">
          <a:xfrm>
            <a:off x="6327775" y="2536825"/>
            <a:ext cx="2320925" cy="1447800"/>
          </a:xfrm>
          <a:prstGeom prst="rect">
            <a:avLst/>
          </a:prstGeom>
          <a:noFill/>
          <a:ln w="9525">
            <a:noFill/>
            <a:miter lim="800000"/>
            <a:headEnd/>
            <a:tailEnd/>
          </a:ln>
        </p:spPr>
        <p:txBody>
          <a:bodyPr>
            <a:spAutoFit/>
          </a:bodyPr>
          <a:lstStyle/>
          <a:p>
            <a:pPr algn="ctr">
              <a:spcBef>
                <a:spcPct val="50000"/>
              </a:spcBef>
            </a:pPr>
            <a:r>
              <a:rPr lang="en-US" sz="4400">
                <a:latin typeface="Arial Black" pitchFamily="34" charset="0"/>
              </a:rPr>
              <a:t>Fully</a:t>
            </a:r>
            <a:br>
              <a:rPr lang="en-US" sz="4400">
                <a:latin typeface="Arial Black" pitchFamily="34" charset="0"/>
              </a:rPr>
            </a:br>
            <a:r>
              <a:rPr lang="en-US" sz="4400">
                <a:latin typeface="Arial Black" pitchFamily="34" charset="0"/>
              </a:rPr>
              <a:t>Online</a:t>
            </a:r>
          </a:p>
        </p:txBody>
      </p:sp>
      <p:grpSp>
        <p:nvGrpSpPr>
          <p:cNvPr id="2" name="Group 19"/>
          <p:cNvGrpSpPr>
            <a:grpSpLocks/>
          </p:cNvGrpSpPr>
          <p:nvPr/>
        </p:nvGrpSpPr>
        <p:grpSpPr bwMode="auto">
          <a:xfrm>
            <a:off x="2735263" y="2147888"/>
            <a:ext cx="3762375" cy="4110037"/>
            <a:chOff x="1723" y="1353"/>
            <a:chExt cx="2370" cy="2589"/>
          </a:xfrm>
        </p:grpSpPr>
        <p:sp>
          <p:nvSpPr>
            <p:cNvPr id="31755" name="Line 7"/>
            <p:cNvSpPr>
              <a:spLocks noChangeShapeType="1"/>
            </p:cNvSpPr>
            <p:nvPr/>
          </p:nvSpPr>
          <p:spPr bwMode="auto">
            <a:xfrm>
              <a:off x="1723" y="1356"/>
              <a:ext cx="0" cy="1418"/>
            </a:xfrm>
            <a:prstGeom prst="line">
              <a:avLst/>
            </a:prstGeom>
            <a:noFill/>
            <a:ln w="38100">
              <a:solidFill>
                <a:schemeClr val="accent1"/>
              </a:solidFill>
              <a:prstDash val="dash"/>
              <a:round/>
              <a:headEnd/>
              <a:tailEnd/>
            </a:ln>
          </p:spPr>
          <p:txBody>
            <a:bodyPr wrap="none"/>
            <a:lstStyle/>
            <a:p>
              <a:endParaRPr lang="en-US"/>
            </a:p>
          </p:txBody>
        </p:sp>
        <p:sp>
          <p:nvSpPr>
            <p:cNvPr id="31756" name="Line 8"/>
            <p:cNvSpPr>
              <a:spLocks noChangeShapeType="1"/>
            </p:cNvSpPr>
            <p:nvPr/>
          </p:nvSpPr>
          <p:spPr bwMode="auto">
            <a:xfrm>
              <a:off x="3988" y="1353"/>
              <a:ext cx="0" cy="1418"/>
            </a:xfrm>
            <a:prstGeom prst="line">
              <a:avLst/>
            </a:prstGeom>
            <a:noFill/>
            <a:ln w="38100">
              <a:solidFill>
                <a:schemeClr val="accent1"/>
              </a:solidFill>
              <a:prstDash val="dash"/>
              <a:round/>
              <a:headEnd/>
              <a:tailEnd/>
            </a:ln>
          </p:spPr>
          <p:txBody>
            <a:bodyPr wrap="none"/>
            <a:lstStyle/>
            <a:p>
              <a:endParaRPr lang="en-US"/>
            </a:p>
          </p:txBody>
        </p:sp>
        <p:sp>
          <p:nvSpPr>
            <p:cNvPr id="31757" name="Text Box 9"/>
            <p:cNvSpPr txBox="1">
              <a:spLocks noChangeArrowheads="1"/>
            </p:cNvSpPr>
            <p:nvPr/>
          </p:nvSpPr>
          <p:spPr bwMode="auto">
            <a:xfrm>
              <a:off x="1791" y="3244"/>
              <a:ext cx="2179" cy="698"/>
            </a:xfrm>
            <a:prstGeom prst="rect">
              <a:avLst/>
            </a:prstGeom>
            <a:noFill/>
            <a:ln w="9525">
              <a:noFill/>
              <a:miter lim="800000"/>
              <a:headEnd/>
              <a:tailEnd/>
            </a:ln>
          </p:spPr>
          <p:txBody>
            <a:bodyPr>
              <a:spAutoFit/>
            </a:bodyPr>
            <a:lstStyle/>
            <a:p>
              <a:pPr algn="ctr">
                <a:lnSpc>
                  <a:spcPct val="75000"/>
                </a:lnSpc>
              </a:pPr>
              <a:r>
                <a:rPr lang="en-US" sz="4400">
                  <a:solidFill>
                    <a:schemeClr val="accent1"/>
                  </a:solidFill>
                  <a:latin typeface="Arial Black" pitchFamily="34" charset="0"/>
                </a:rPr>
                <a:t>Blended</a:t>
              </a:r>
            </a:p>
            <a:p>
              <a:pPr algn="ctr">
                <a:lnSpc>
                  <a:spcPct val="75000"/>
                </a:lnSpc>
              </a:pPr>
              <a:r>
                <a:rPr lang="en-US" sz="4400">
                  <a:solidFill>
                    <a:schemeClr val="accent1"/>
                  </a:solidFill>
                  <a:latin typeface="Arial Black" pitchFamily="34" charset="0"/>
                </a:rPr>
                <a:t>Learning</a:t>
              </a:r>
            </a:p>
          </p:txBody>
        </p:sp>
        <p:sp>
          <p:nvSpPr>
            <p:cNvPr id="31758" name="Rectangle 12"/>
            <p:cNvSpPr>
              <a:spLocks noChangeArrowheads="1"/>
            </p:cNvSpPr>
            <p:nvPr/>
          </p:nvSpPr>
          <p:spPr bwMode="auto">
            <a:xfrm rot="-5400000">
              <a:off x="2740" y="1951"/>
              <a:ext cx="433" cy="2272"/>
            </a:xfrm>
            <a:prstGeom prst="rect">
              <a:avLst/>
            </a:prstGeom>
            <a:noFill/>
            <a:ln w="9525">
              <a:noFill/>
              <a:miter lim="800000"/>
              <a:headEnd/>
              <a:tailEnd/>
            </a:ln>
          </p:spPr>
          <p:txBody>
            <a:bodyPr>
              <a:spAutoFit/>
            </a:bodyPr>
            <a:lstStyle/>
            <a:p>
              <a:pPr>
                <a:lnSpc>
                  <a:spcPct val="80000"/>
                </a:lnSpc>
              </a:pPr>
              <a:r>
                <a:rPr lang="en-US" sz="9600">
                  <a:solidFill>
                    <a:schemeClr val="accent1"/>
                  </a:solidFill>
                  <a:latin typeface="Symbol" pitchFamily="18" charset="2"/>
                </a:rPr>
                <a:t>ì</a:t>
              </a:r>
            </a:p>
            <a:p>
              <a:pPr>
                <a:lnSpc>
                  <a:spcPct val="80000"/>
                </a:lnSpc>
              </a:pPr>
              <a:r>
                <a:rPr lang="en-US" sz="9600">
                  <a:solidFill>
                    <a:schemeClr val="accent1"/>
                  </a:solidFill>
                  <a:latin typeface="Symbol" pitchFamily="18" charset="2"/>
                </a:rPr>
                <a:t>í</a:t>
              </a:r>
            </a:p>
            <a:p>
              <a:pPr>
                <a:lnSpc>
                  <a:spcPct val="80000"/>
                </a:lnSpc>
              </a:pPr>
              <a:r>
                <a:rPr lang="en-US" sz="9600">
                  <a:solidFill>
                    <a:schemeClr val="accent1"/>
                  </a:solidFill>
                  <a:latin typeface="Symbol" pitchFamily="18" charset="2"/>
                </a:rPr>
                <a:t>î</a:t>
              </a:r>
            </a:p>
          </p:txBody>
        </p:sp>
      </p:grpSp>
      <p:grpSp>
        <p:nvGrpSpPr>
          <p:cNvPr id="3" name="Group 20"/>
          <p:cNvGrpSpPr>
            <a:grpSpLocks/>
          </p:cNvGrpSpPr>
          <p:nvPr/>
        </p:nvGrpSpPr>
        <p:grpSpPr bwMode="auto">
          <a:xfrm>
            <a:off x="879475" y="1466850"/>
            <a:ext cx="7350125" cy="1189038"/>
            <a:chOff x="554" y="1091"/>
            <a:chExt cx="4630" cy="749"/>
          </a:xfrm>
        </p:grpSpPr>
        <p:sp>
          <p:nvSpPr>
            <p:cNvPr id="659471" name="Text Box 15"/>
            <p:cNvSpPr txBox="1">
              <a:spLocks noChangeArrowheads="1"/>
            </p:cNvSpPr>
            <p:nvPr/>
          </p:nvSpPr>
          <p:spPr bwMode="auto">
            <a:xfrm>
              <a:off x="554" y="1091"/>
              <a:ext cx="626" cy="749"/>
            </a:xfrm>
            <a:prstGeom prst="rect">
              <a:avLst/>
            </a:prstGeom>
            <a:noFill/>
            <a:ln w="9525">
              <a:noFill/>
              <a:miter lim="800000"/>
              <a:headEnd/>
              <a:tailEnd/>
            </a:ln>
            <a:effectLst>
              <a:outerShdw dist="53882" dir="2700000" algn="ctr" rotWithShape="0">
                <a:schemeClr val="bg2"/>
              </a:outerShdw>
            </a:effectLst>
          </p:spPr>
          <p:txBody>
            <a:bodyPr>
              <a:spAutoFit/>
            </a:bodyPr>
            <a:lstStyle/>
            <a:p>
              <a:pPr>
                <a:spcBef>
                  <a:spcPct val="50000"/>
                </a:spcBef>
                <a:defRPr/>
              </a:pPr>
              <a:r>
                <a:rPr lang="en-US" sz="7200" b="1" dirty="0">
                  <a:solidFill>
                    <a:schemeClr val="accent1"/>
                  </a:solidFill>
                  <a:latin typeface="Arial Black" pitchFamily="34" charset="0"/>
                </a:rPr>
                <a:t>E</a:t>
              </a:r>
            </a:p>
          </p:txBody>
        </p:sp>
        <p:sp>
          <p:nvSpPr>
            <p:cNvPr id="659472" name="Text Box 16"/>
            <p:cNvSpPr txBox="1">
              <a:spLocks noChangeArrowheads="1"/>
            </p:cNvSpPr>
            <p:nvPr/>
          </p:nvSpPr>
          <p:spPr bwMode="auto">
            <a:xfrm>
              <a:off x="2549" y="1091"/>
              <a:ext cx="626" cy="749"/>
            </a:xfrm>
            <a:prstGeom prst="rect">
              <a:avLst/>
            </a:prstGeom>
            <a:noFill/>
            <a:ln w="9525">
              <a:noFill/>
              <a:miter lim="800000"/>
              <a:headEnd/>
              <a:tailEnd/>
            </a:ln>
            <a:effectLst>
              <a:outerShdw dist="53882" dir="2700000" algn="ctr" rotWithShape="0">
                <a:schemeClr val="bg2"/>
              </a:outerShdw>
            </a:effectLst>
          </p:spPr>
          <p:txBody>
            <a:bodyPr>
              <a:spAutoFit/>
            </a:bodyPr>
            <a:lstStyle/>
            <a:p>
              <a:pPr>
                <a:spcBef>
                  <a:spcPct val="50000"/>
                </a:spcBef>
                <a:defRPr/>
              </a:pPr>
              <a:r>
                <a:rPr lang="en-US" sz="7200" b="1" dirty="0">
                  <a:solidFill>
                    <a:schemeClr val="accent1"/>
                  </a:solidFill>
                  <a:latin typeface="Arial Black" pitchFamily="34" charset="0"/>
                </a:rPr>
                <a:t>M</a:t>
              </a:r>
            </a:p>
          </p:txBody>
        </p:sp>
        <p:sp>
          <p:nvSpPr>
            <p:cNvPr id="659473" name="Text Box 17"/>
            <p:cNvSpPr txBox="1">
              <a:spLocks noChangeArrowheads="1"/>
            </p:cNvSpPr>
            <p:nvPr/>
          </p:nvSpPr>
          <p:spPr bwMode="auto">
            <a:xfrm>
              <a:off x="4475" y="1091"/>
              <a:ext cx="709" cy="749"/>
            </a:xfrm>
            <a:prstGeom prst="rect">
              <a:avLst/>
            </a:prstGeom>
            <a:noFill/>
            <a:ln w="9525">
              <a:noFill/>
              <a:miter lim="800000"/>
              <a:headEnd/>
              <a:tailEnd/>
            </a:ln>
            <a:effectLst>
              <a:outerShdw dist="53882" dir="2700000" algn="ctr" rotWithShape="0">
                <a:schemeClr val="bg2"/>
              </a:outerShdw>
            </a:effectLst>
          </p:spPr>
          <p:txBody>
            <a:bodyPr>
              <a:spAutoFit/>
            </a:bodyPr>
            <a:lstStyle/>
            <a:p>
              <a:pPr>
                <a:spcBef>
                  <a:spcPct val="50000"/>
                </a:spcBef>
                <a:defRPr/>
              </a:pPr>
              <a:r>
                <a:rPr lang="en-US" sz="7200" b="1" dirty="0">
                  <a:solidFill>
                    <a:schemeClr val="accent1"/>
                  </a:solidFill>
                  <a:latin typeface="Arial Black" pitchFamily="34" charset="0"/>
                </a:rPr>
                <a:t>W</a:t>
              </a:r>
            </a:p>
          </p:txBody>
        </p:sp>
      </p:grpSp>
      <p:sp>
        <p:nvSpPr>
          <p:cNvPr id="15" name="Title 1"/>
          <p:cNvSpPr txBox="1">
            <a:spLocks/>
          </p:cNvSpPr>
          <p:nvPr/>
        </p:nvSpPr>
        <p:spPr>
          <a:xfrm>
            <a:off x="304800" y="0"/>
            <a:ext cx="8229600" cy="1295400"/>
          </a:xfrm>
          <a:prstGeom prst="rect">
            <a:avLst/>
          </a:prstGeom>
        </p:spPr>
        <p:txBody>
          <a:bodyPr/>
          <a:lstStyle/>
          <a:p>
            <a:pPr eaLnBrk="1" hangingPunct="1">
              <a:defRPr/>
            </a:pPr>
            <a:r>
              <a:rPr lang="en-US" sz="4400" kern="0" dirty="0">
                <a:solidFill>
                  <a:schemeClr val="tx2"/>
                </a:solidFill>
                <a:latin typeface="+mj-lt"/>
                <a:ea typeface="+mj-ea"/>
                <a:cs typeface="+mj-cs"/>
              </a:rPr>
              <a:t>Blended Learning as a </a:t>
            </a:r>
          </a:p>
          <a:p>
            <a:pPr eaLnBrk="1" hangingPunct="1">
              <a:defRPr/>
            </a:pPr>
            <a:r>
              <a:rPr lang="en-US" sz="4400" kern="0" dirty="0">
                <a:solidFill>
                  <a:schemeClr val="tx2"/>
                </a:solidFill>
                <a:latin typeface="+mj-lt"/>
                <a:ea typeface="+mj-ea"/>
                <a:cs typeface="+mj-cs"/>
              </a:rPr>
              <a:t>Mixed Mode</a:t>
            </a:r>
          </a:p>
        </p:txBody>
      </p:sp>
    </p:spTree>
  </p:cSld>
  <p:clrMapOvr>
    <a:masterClrMapping/>
  </p:clrMapOvr>
  <p:transition spd="med">
    <p:wip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Strategies for Building Blended Learning </a:t>
            </a:r>
            <a:r>
              <a:rPr lang="en-US" sz="3200" dirty="0" smtClean="0"/>
              <a:t>(</a:t>
            </a:r>
            <a:r>
              <a:rPr lang="en-US" sz="3200" dirty="0" err="1" smtClean="0"/>
              <a:t>Rossett</a:t>
            </a:r>
            <a:r>
              <a:rPr lang="en-US" sz="3200" dirty="0" smtClean="0"/>
              <a:t>, </a:t>
            </a:r>
            <a:r>
              <a:rPr lang="en-US" sz="3200" dirty="0" err="1" smtClean="0"/>
              <a:t>Douglis</a:t>
            </a:r>
            <a:r>
              <a:rPr lang="en-US" sz="3200" dirty="0" smtClean="0"/>
              <a:t>, Frazee, 2003)</a:t>
            </a:r>
            <a:endParaRPr lang="en-US" dirty="0"/>
          </a:p>
        </p:txBody>
      </p:sp>
      <p:sp>
        <p:nvSpPr>
          <p:cNvPr id="3" name="Content Placeholder 2"/>
          <p:cNvSpPr>
            <a:spLocks noGrp="1"/>
          </p:cNvSpPr>
          <p:nvPr>
            <p:ph idx="1"/>
          </p:nvPr>
        </p:nvSpPr>
        <p:spPr/>
        <p:txBody>
          <a:bodyPr/>
          <a:lstStyle/>
          <a:p>
            <a:endParaRPr lang="en-US"/>
          </a:p>
        </p:txBody>
      </p:sp>
      <p:pic>
        <p:nvPicPr>
          <p:cNvPr id="37890" name="Picture 2"/>
          <p:cNvPicPr>
            <a:picLocks noChangeAspect="1" noChangeArrowheads="1"/>
          </p:cNvPicPr>
          <p:nvPr/>
        </p:nvPicPr>
        <p:blipFill>
          <a:blip r:embed="rId3" cstate="print"/>
          <a:srcRect/>
          <a:stretch>
            <a:fillRect/>
          </a:stretch>
        </p:blipFill>
        <p:spPr bwMode="auto">
          <a:xfrm>
            <a:off x="228600" y="1431918"/>
            <a:ext cx="8534400" cy="5426082"/>
          </a:xfrm>
          <a:prstGeom prst="rect">
            <a:avLst/>
          </a:prstGeom>
          <a:noFill/>
          <a:ln w="9525">
            <a:noFill/>
            <a:miter lim="800000"/>
            <a:headEnd/>
            <a:tailEnd/>
          </a:ln>
        </p:spPr>
      </p:pic>
    </p:spTree>
  </p:cSld>
  <p:clrMapOvr>
    <a:masterClrMapping/>
  </p:clrMapOvr>
  <p:transition spd="med">
    <p:wip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Strategies for Building Blended Learning </a:t>
            </a:r>
            <a:r>
              <a:rPr lang="en-US" sz="3200" dirty="0" smtClean="0"/>
              <a:t>(</a:t>
            </a:r>
            <a:r>
              <a:rPr lang="en-US" sz="3200" dirty="0" err="1" smtClean="0"/>
              <a:t>Rossett</a:t>
            </a:r>
            <a:r>
              <a:rPr lang="en-US" sz="3200" dirty="0" smtClean="0"/>
              <a:t>, </a:t>
            </a:r>
            <a:r>
              <a:rPr lang="en-US" sz="3200" dirty="0" err="1" smtClean="0"/>
              <a:t>Douglis</a:t>
            </a:r>
            <a:r>
              <a:rPr lang="en-US" sz="3200" dirty="0" smtClean="0"/>
              <a:t>, Frazee, 2003)</a:t>
            </a:r>
            <a:endParaRPr lang="en-US" dirty="0"/>
          </a:p>
        </p:txBody>
      </p:sp>
      <p:sp>
        <p:nvSpPr>
          <p:cNvPr id="3" name="Content Placeholder 2"/>
          <p:cNvSpPr>
            <a:spLocks noGrp="1"/>
          </p:cNvSpPr>
          <p:nvPr>
            <p:ph idx="1"/>
          </p:nvPr>
        </p:nvSpPr>
        <p:spPr/>
        <p:txBody>
          <a:bodyPr/>
          <a:lstStyle/>
          <a:p>
            <a:endParaRPr lang="en-US" dirty="0"/>
          </a:p>
        </p:txBody>
      </p:sp>
      <p:pic>
        <p:nvPicPr>
          <p:cNvPr id="38914" name="Picture 2"/>
          <p:cNvPicPr>
            <a:picLocks noChangeAspect="1" noChangeArrowheads="1"/>
          </p:cNvPicPr>
          <p:nvPr/>
        </p:nvPicPr>
        <p:blipFill>
          <a:blip r:embed="rId3" cstate="print"/>
          <a:srcRect/>
          <a:stretch>
            <a:fillRect/>
          </a:stretch>
        </p:blipFill>
        <p:spPr bwMode="auto">
          <a:xfrm>
            <a:off x="152400" y="1447800"/>
            <a:ext cx="8867775" cy="5395341"/>
          </a:xfrm>
          <a:prstGeom prst="rect">
            <a:avLst/>
          </a:prstGeom>
          <a:noFill/>
          <a:ln w="9525">
            <a:noFill/>
            <a:miter lim="800000"/>
            <a:headEnd/>
            <a:tailEnd/>
          </a:ln>
        </p:spPr>
      </p:pic>
    </p:spTree>
  </p:cSld>
  <p:clrMapOvr>
    <a:masterClrMapping/>
  </p:clrMapOvr>
  <p:transition spd="med">
    <p:wip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Strategies for Building Blended Learning </a:t>
            </a:r>
            <a:r>
              <a:rPr lang="en-US" sz="3200" dirty="0" smtClean="0"/>
              <a:t>(</a:t>
            </a:r>
            <a:r>
              <a:rPr lang="en-US" sz="3200" dirty="0" err="1" smtClean="0"/>
              <a:t>Rossett</a:t>
            </a:r>
            <a:r>
              <a:rPr lang="en-US" sz="3200" dirty="0" smtClean="0"/>
              <a:t>, </a:t>
            </a:r>
            <a:r>
              <a:rPr lang="en-US" sz="3200" dirty="0" err="1" smtClean="0"/>
              <a:t>Douglis</a:t>
            </a:r>
            <a:r>
              <a:rPr lang="en-US" sz="3200" dirty="0" smtClean="0"/>
              <a:t>, Frazee, 2003)</a:t>
            </a:r>
            <a:endParaRPr lang="en-US" dirty="0"/>
          </a:p>
        </p:txBody>
      </p:sp>
      <p:sp>
        <p:nvSpPr>
          <p:cNvPr id="3" name="Content Placeholder 2"/>
          <p:cNvSpPr>
            <a:spLocks noGrp="1"/>
          </p:cNvSpPr>
          <p:nvPr>
            <p:ph idx="1"/>
          </p:nvPr>
        </p:nvSpPr>
        <p:spPr/>
        <p:txBody>
          <a:bodyPr/>
          <a:lstStyle/>
          <a:p>
            <a:endParaRPr lang="en-US"/>
          </a:p>
        </p:txBody>
      </p:sp>
      <p:pic>
        <p:nvPicPr>
          <p:cNvPr id="39938" name="Picture 2"/>
          <p:cNvPicPr>
            <a:picLocks noChangeAspect="1" noChangeArrowheads="1"/>
          </p:cNvPicPr>
          <p:nvPr/>
        </p:nvPicPr>
        <p:blipFill>
          <a:blip r:embed="rId3" cstate="print"/>
          <a:srcRect/>
          <a:stretch>
            <a:fillRect/>
          </a:stretch>
        </p:blipFill>
        <p:spPr bwMode="auto">
          <a:xfrm>
            <a:off x="152400" y="1524000"/>
            <a:ext cx="8856223" cy="5257800"/>
          </a:xfrm>
          <a:prstGeom prst="rect">
            <a:avLst/>
          </a:prstGeom>
          <a:noFill/>
          <a:ln w="9525">
            <a:noFill/>
            <a:miter lim="800000"/>
            <a:headEnd/>
            <a:tailEnd/>
          </a:ln>
        </p:spPr>
      </p:pic>
    </p:spTree>
  </p:cSld>
  <p:clrMapOvr>
    <a:masterClrMapping/>
  </p:clrMapOvr>
  <p:transition spd="med">
    <p:wip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5940" name="Rectangle 4"/>
          <p:cNvSpPr>
            <a:spLocks noGrp="1" noChangeArrowheads="1"/>
          </p:cNvSpPr>
          <p:nvPr>
            <p:ph type="title"/>
          </p:nvPr>
        </p:nvSpPr>
        <p:spPr>
          <a:xfrm>
            <a:off x="76200" y="-152400"/>
            <a:ext cx="8915400" cy="1858962"/>
          </a:xfrm>
        </p:spPr>
        <p:txBody>
          <a:bodyPr/>
          <a:lstStyle/>
          <a:p>
            <a:r>
              <a:rPr lang="en-US" altLang="zh-CN" sz="2800" b="1" dirty="0">
                <a:latin typeface="Tahoma" pitchFamily="34" charset="0"/>
                <a:ea typeface="宋体" pitchFamily="2" charset="-122"/>
              </a:rPr>
              <a:t>The IBM Four Tier Learning Model</a:t>
            </a:r>
            <a:r>
              <a:rPr lang="en-US" altLang="zh-CN" sz="4000" dirty="0">
                <a:latin typeface="Tahoma" pitchFamily="34" charset="0"/>
                <a:ea typeface="宋体" pitchFamily="2" charset="-122"/>
              </a:rPr>
              <a:t> </a:t>
            </a:r>
            <a:r>
              <a:rPr lang="en-US" altLang="zh-CN" sz="2000" dirty="0">
                <a:latin typeface="Tahoma" pitchFamily="34" charset="0"/>
                <a:ea typeface="宋体" pitchFamily="2" charset="-122"/>
              </a:rPr>
              <a:t>(copyright Microsoft)</a:t>
            </a:r>
            <a:br>
              <a:rPr lang="en-US" altLang="zh-CN" sz="2000" dirty="0">
                <a:latin typeface="Tahoma" pitchFamily="34" charset="0"/>
                <a:ea typeface="宋体" pitchFamily="2" charset="-122"/>
              </a:rPr>
            </a:br>
            <a:r>
              <a:rPr lang="en-US" altLang="zh-CN" sz="2400" b="1" dirty="0">
                <a:latin typeface="Tahoma" pitchFamily="34" charset="0"/>
                <a:ea typeface="宋体" pitchFamily="2" charset="-122"/>
              </a:rPr>
              <a:t>Blending Learning for Business Impact – </a:t>
            </a:r>
            <a:r>
              <a:rPr lang="en-US" altLang="ja-JP" sz="2400" b="1" dirty="0">
                <a:latin typeface="Tahoma" pitchFamily="34" charset="0"/>
                <a:ea typeface="ＭＳ Ｐゴシック" charset="-128"/>
              </a:rPr>
              <a:t>IBM's case for learning success</a:t>
            </a:r>
            <a:r>
              <a:rPr lang="en-US" altLang="zh-CN" sz="2400" i="1" dirty="0">
                <a:latin typeface="Tahoma" pitchFamily="34" charset="0"/>
                <a:ea typeface="宋体" pitchFamily="2" charset="-122"/>
              </a:rPr>
              <a:t>, </a:t>
            </a:r>
            <a:r>
              <a:rPr lang="en-US" altLang="zh-CN" sz="2000" i="1" dirty="0" smtClean="0">
                <a:latin typeface="Tahoma" pitchFamily="34" charset="0"/>
                <a:ea typeface="宋体" pitchFamily="2" charset="-122"/>
              </a:rPr>
              <a:t>In </a:t>
            </a:r>
            <a:r>
              <a:rPr lang="en-US" altLang="zh-CN" sz="2000" i="1" dirty="0">
                <a:latin typeface="Tahoma" pitchFamily="34" charset="0"/>
                <a:ea typeface="宋体" pitchFamily="2" charset="-122"/>
              </a:rPr>
              <a:t>press, Handbook of Blended Learning, Nancy Lewis, Vice President, On Demand Learning</a:t>
            </a:r>
            <a:endParaRPr lang="en-US" sz="2000" i="1" dirty="0">
              <a:latin typeface="Tahoma" pitchFamily="34" charset="0"/>
            </a:endParaRPr>
          </a:p>
        </p:txBody>
      </p:sp>
      <p:grpSp>
        <p:nvGrpSpPr>
          <p:cNvPr id="2" name="Group 5"/>
          <p:cNvGrpSpPr>
            <a:grpSpLocks/>
          </p:cNvGrpSpPr>
          <p:nvPr/>
        </p:nvGrpSpPr>
        <p:grpSpPr bwMode="auto">
          <a:xfrm>
            <a:off x="0" y="1828800"/>
            <a:ext cx="9144000" cy="5029200"/>
            <a:chOff x="122" y="925"/>
            <a:chExt cx="5638" cy="3094"/>
          </a:xfrm>
        </p:grpSpPr>
        <p:graphicFrame>
          <p:nvGraphicFramePr>
            <p:cNvPr id="1575942" name="Object 6" descr="Bouquet"/>
            <p:cNvGraphicFramePr>
              <a:graphicFrameLocks noChangeAspect="1"/>
            </p:cNvGraphicFramePr>
            <p:nvPr/>
          </p:nvGraphicFramePr>
          <p:xfrm>
            <a:off x="1210" y="1181"/>
            <a:ext cx="213" cy="200"/>
          </p:xfrm>
          <a:graphic>
            <a:graphicData uri="http://schemas.openxmlformats.org/presentationml/2006/ole">
              <p:oleObj spid="_x0000_s37890" r:id="rId3" imgW="338400" imgH="316800" progId="">
                <p:embed/>
              </p:oleObj>
            </a:graphicData>
          </a:graphic>
        </p:graphicFrame>
        <p:graphicFrame>
          <p:nvGraphicFramePr>
            <p:cNvPr id="1575943" name="Object 7" descr="Bouquet"/>
            <p:cNvGraphicFramePr>
              <a:graphicFrameLocks noChangeAspect="1"/>
            </p:cNvGraphicFramePr>
            <p:nvPr/>
          </p:nvGraphicFramePr>
          <p:xfrm>
            <a:off x="4482" y="1181"/>
            <a:ext cx="213" cy="200"/>
          </p:xfrm>
          <a:graphic>
            <a:graphicData uri="http://schemas.openxmlformats.org/presentationml/2006/ole">
              <p:oleObj spid="_x0000_s37891" r:id="rId4" imgW="338400" imgH="316800" progId="">
                <p:embed/>
              </p:oleObj>
            </a:graphicData>
          </a:graphic>
        </p:graphicFrame>
        <p:graphicFrame>
          <p:nvGraphicFramePr>
            <p:cNvPr id="1575944" name="Object 8" descr="Bouquet"/>
            <p:cNvGraphicFramePr>
              <a:graphicFrameLocks noChangeAspect="1"/>
            </p:cNvGraphicFramePr>
            <p:nvPr/>
          </p:nvGraphicFramePr>
          <p:xfrm>
            <a:off x="1210" y="3029"/>
            <a:ext cx="213" cy="200"/>
          </p:xfrm>
          <a:graphic>
            <a:graphicData uri="http://schemas.openxmlformats.org/presentationml/2006/ole">
              <p:oleObj spid="_x0000_s37892" r:id="rId5" imgW="338400" imgH="316800" progId="">
                <p:embed/>
              </p:oleObj>
            </a:graphicData>
          </a:graphic>
        </p:graphicFrame>
        <p:sp>
          <p:nvSpPr>
            <p:cNvPr id="1575945" name="Rectangle 9"/>
            <p:cNvSpPr>
              <a:spLocks noChangeArrowheads="1"/>
            </p:cNvSpPr>
            <p:nvPr/>
          </p:nvSpPr>
          <p:spPr bwMode="auto">
            <a:xfrm>
              <a:off x="1250" y="925"/>
              <a:ext cx="4253" cy="362"/>
            </a:xfrm>
            <a:prstGeom prst="rect">
              <a:avLst/>
            </a:prstGeom>
            <a:solidFill>
              <a:srgbClr val="7889FB"/>
            </a:solidFill>
            <a:ln w="9525" algn="ctr">
              <a:noFill/>
              <a:miter lim="800000"/>
              <a:headEnd/>
              <a:tailEnd/>
            </a:ln>
            <a:effectLst/>
          </p:spPr>
          <p:txBody>
            <a:bodyPr lIns="0" tIns="30175" rIns="0" bIns="30175" anchor="ctr"/>
            <a:lstStyle/>
            <a:p>
              <a:pPr algn="ctr"/>
              <a:endParaRPr lang="en-US" sz="2000" b="0">
                <a:latin typeface="Tahoma" pitchFamily="34" charset="0"/>
              </a:endParaRPr>
            </a:p>
          </p:txBody>
        </p:sp>
        <p:sp>
          <p:nvSpPr>
            <p:cNvPr id="1575946" name="Rectangle 10"/>
            <p:cNvSpPr>
              <a:spLocks noChangeArrowheads="1"/>
            </p:cNvSpPr>
            <p:nvPr/>
          </p:nvSpPr>
          <p:spPr bwMode="auto">
            <a:xfrm>
              <a:off x="1251" y="1287"/>
              <a:ext cx="4252" cy="360"/>
            </a:xfrm>
            <a:prstGeom prst="rect">
              <a:avLst/>
            </a:prstGeom>
            <a:solidFill>
              <a:srgbClr val="CCCCFF"/>
            </a:solidFill>
            <a:ln w="9525" algn="ctr">
              <a:noFill/>
              <a:miter lim="800000"/>
              <a:headEnd/>
              <a:tailEnd/>
            </a:ln>
            <a:effectLst/>
          </p:spPr>
          <p:txBody>
            <a:bodyPr lIns="0" rIns="0" anchor="ctr"/>
            <a:lstStyle/>
            <a:p>
              <a:endParaRPr lang="en-US"/>
            </a:p>
          </p:txBody>
        </p:sp>
        <p:sp>
          <p:nvSpPr>
            <p:cNvPr id="1575947" name="Rectangle 11"/>
            <p:cNvSpPr>
              <a:spLocks noChangeArrowheads="1"/>
            </p:cNvSpPr>
            <p:nvPr/>
          </p:nvSpPr>
          <p:spPr bwMode="auto">
            <a:xfrm>
              <a:off x="966" y="1647"/>
              <a:ext cx="4536" cy="362"/>
            </a:xfrm>
            <a:prstGeom prst="rect">
              <a:avLst/>
            </a:prstGeom>
            <a:solidFill>
              <a:srgbClr val="7889FB"/>
            </a:solidFill>
            <a:ln w="9525" algn="ctr">
              <a:noFill/>
              <a:miter lim="800000"/>
              <a:headEnd/>
              <a:tailEnd/>
            </a:ln>
            <a:effectLst/>
          </p:spPr>
          <p:txBody>
            <a:bodyPr lIns="0" rIns="0" anchor="ctr"/>
            <a:lstStyle/>
            <a:p>
              <a:endParaRPr lang="en-US"/>
            </a:p>
          </p:txBody>
        </p:sp>
        <p:sp>
          <p:nvSpPr>
            <p:cNvPr id="1575948" name="Rectangle 12"/>
            <p:cNvSpPr>
              <a:spLocks noChangeArrowheads="1"/>
            </p:cNvSpPr>
            <p:nvPr/>
          </p:nvSpPr>
          <p:spPr bwMode="auto">
            <a:xfrm>
              <a:off x="966" y="2009"/>
              <a:ext cx="4536" cy="361"/>
            </a:xfrm>
            <a:prstGeom prst="rect">
              <a:avLst/>
            </a:prstGeom>
            <a:solidFill>
              <a:srgbClr val="CCCCFF"/>
            </a:solidFill>
            <a:ln w="9525" algn="ctr">
              <a:noFill/>
              <a:miter lim="800000"/>
              <a:headEnd/>
              <a:tailEnd/>
            </a:ln>
            <a:effectLst/>
          </p:spPr>
          <p:txBody>
            <a:bodyPr lIns="0" rIns="0" anchor="ctr"/>
            <a:lstStyle/>
            <a:p>
              <a:endParaRPr lang="en-US"/>
            </a:p>
          </p:txBody>
        </p:sp>
        <p:sp>
          <p:nvSpPr>
            <p:cNvPr id="1575949" name="Rectangle 13"/>
            <p:cNvSpPr>
              <a:spLocks noChangeArrowheads="1"/>
            </p:cNvSpPr>
            <p:nvPr/>
          </p:nvSpPr>
          <p:spPr bwMode="auto">
            <a:xfrm>
              <a:off x="695" y="2370"/>
              <a:ext cx="4807" cy="360"/>
            </a:xfrm>
            <a:prstGeom prst="rect">
              <a:avLst/>
            </a:prstGeom>
            <a:solidFill>
              <a:srgbClr val="7889FB"/>
            </a:solidFill>
            <a:ln w="9525" algn="ctr">
              <a:noFill/>
              <a:miter lim="800000"/>
              <a:headEnd/>
              <a:tailEnd/>
            </a:ln>
            <a:effectLst/>
          </p:spPr>
          <p:txBody>
            <a:bodyPr lIns="0" rIns="0" anchor="ctr"/>
            <a:lstStyle/>
            <a:p>
              <a:endParaRPr lang="en-US"/>
            </a:p>
          </p:txBody>
        </p:sp>
        <p:sp>
          <p:nvSpPr>
            <p:cNvPr id="1575950" name="Rectangle 14"/>
            <p:cNvSpPr>
              <a:spLocks noChangeArrowheads="1"/>
            </p:cNvSpPr>
            <p:nvPr/>
          </p:nvSpPr>
          <p:spPr bwMode="auto">
            <a:xfrm>
              <a:off x="697" y="2717"/>
              <a:ext cx="4805" cy="385"/>
            </a:xfrm>
            <a:prstGeom prst="rect">
              <a:avLst/>
            </a:prstGeom>
            <a:solidFill>
              <a:srgbClr val="CCCCFF"/>
            </a:solidFill>
            <a:ln w="9525" algn="ctr">
              <a:noFill/>
              <a:miter lim="800000"/>
              <a:headEnd/>
              <a:tailEnd/>
            </a:ln>
            <a:effectLst/>
          </p:spPr>
          <p:txBody>
            <a:bodyPr lIns="0" rIns="0" anchor="ctr"/>
            <a:lstStyle/>
            <a:p>
              <a:endParaRPr lang="en-US"/>
            </a:p>
          </p:txBody>
        </p:sp>
        <p:sp>
          <p:nvSpPr>
            <p:cNvPr id="1575951" name="Rectangle 15"/>
            <p:cNvSpPr>
              <a:spLocks noChangeArrowheads="1"/>
            </p:cNvSpPr>
            <p:nvPr/>
          </p:nvSpPr>
          <p:spPr bwMode="auto">
            <a:xfrm>
              <a:off x="272" y="3092"/>
              <a:ext cx="5229" cy="360"/>
            </a:xfrm>
            <a:prstGeom prst="rect">
              <a:avLst/>
            </a:prstGeom>
            <a:solidFill>
              <a:srgbClr val="7889FB"/>
            </a:solidFill>
            <a:ln w="9525" algn="ctr">
              <a:noFill/>
              <a:miter lim="800000"/>
              <a:headEnd/>
              <a:tailEnd/>
            </a:ln>
            <a:effectLst/>
          </p:spPr>
          <p:txBody>
            <a:bodyPr lIns="0" rIns="0" anchor="ctr"/>
            <a:lstStyle/>
            <a:p>
              <a:endParaRPr lang="en-US"/>
            </a:p>
          </p:txBody>
        </p:sp>
        <p:sp>
          <p:nvSpPr>
            <p:cNvPr id="1575952" name="Rectangle 16"/>
            <p:cNvSpPr>
              <a:spLocks noChangeArrowheads="1"/>
            </p:cNvSpPr>
            <p:nvPr/>
          </p:nvSpPr>
          <p:spPr bwMode="auto">
            <a:xfrm>
              <a:off x="268" y="3452"/>
              <a:ext cx="5233" cy="362"/>
            </a:xfrm>
            <a:prstGeom prst="rect">
              <a:avLst/>
            </a:prstGeom>
            <a:solidFill>
              <a:srgbClr val="CCCCFF"/>
            </a:solidFill>
            <a:ln w="9525" algn="ctr">
              <a:noFill/>
              <a:miter lim="800000"/>
              <a:headEnd/>
              <a:tailEnd/>
            </a:ln>
            <a:effectLst/>
          </p:spPr>
          <p:txBody>
            <a:bodyPr lIns="0" rIns="0" anchor="ctr"/>
            <a:lstStyle/>
            <a:p>
              <a:endParaRPr lang="en-US"/>
            </a:p>
          </p:txBody>
        </p:sp>
        <p:sp>
          <p:nvSpPr>
            <p:cNvPr id="1575953" name="Rectangle 17" descr="Bouquet"/>
            <p:cNvSpPr>
              <a:spLocks noChangeArrowheads="1"/>
            </p:cNvSpPr>
            <p:nvPr/>
          </p:nvSpPr>
          <p:spPr bwMode="auto">
            <a:xfrm>
              <a:off x="327" y="1268"/>
              <a:ext cx="1293" cy="154"/>
            </a:xfrm>
            <a:prstGeom prst="rect">
              <a:avLst/>
            </a:prstGeom>
            <a:noFill/>
            <a:ln w="9525" algn="ctr">
              <a:noFill/>
              <a:miter lim="800000"/>
              <a:headEnd/>
              <a:tailEnd/>
            </a:ln>
            <a:effectLst/>
          </p:spPr>
          <p:txBody>
            <a:bodyPr lIns="0" tIns="30175" rIns="0" bIns="30175"/>
            <a:lstStyle/>
            <a:p>
              <a:endParaRPr lang="en-US" sz="2000" b="0">
                <a:latin typeface="Tahoma" pitchFamily="34" charset="0"/>
              </a:endParaRPr>
            </a:p>
          </p:txBody>
        </p:sp>
        <p:sp>
          <p:nvSpPr>
            <p:cNvPr id="1575954" name="Rectangle 18" descr="Bouquet"/>
            <p:cNvSpPr>
              <a:spLocks noChangeArrowheads="1"/>
            </p:cNvSpPr>
            <p:nvPr/>
          </p:nvSpPr>
          <p:spPr bwMode="auto">
            <a:xfrm>
              <a:off x="345" y="2804"/>
              <a:ext cx="0" cy="154"/>
            </a:xfrm>
            <a:prstGeom prst="rect">
              <a:avLst/>
            </a:prstGeom>
            <a:noFill/>
            <a:ln w="9525" algn="ctr">
              <a:noFill/>
              <a:miter lim="800000"/>
              <a:headEnd/>
              <a:tailEnd/>
            </a:ln>
            <a:effectLst/>
          </p:spPr>
          <p:txBody>
            <a:bodyPr lIns="0" tIns="30175" rIns="0" bIns="30175"/>
            <a:lstStyle/>
            <a:p>
              <a:endParaRPr lang="en-US" sz="2000" b="0">
                <a:latin typeface="Tahoma" pitchFamily="34" charset="0"/>
              </a:endParaRPr>
            </a:p>
          </p:txBody>
        </p:sp>
        <p:sp>
          <p:nvSpPr>
            <p:cNvPr id="1575955" name="Text Box 19" descr="Bouquet"/>
            <p:cNvSpPr txBox="1">
              <a:spLocks noChangeArrowheads="1"/>
            </p:cNvSpPr>
            <p:nvPr/>
          </p:nvSpPr>
          <p:spPr bwMode="auto">
            <a:xfrm>
              <a:off x="1797" y="944"/>
              <a:ext cx="983" cy="214"/>
            </a:xfrm>
            <a:prstGeom prst="rect">
              <a:avLst/>
            </a:prstGeom>
            <a:noFill/>
            <a:ln w="9525" algn="ctr">
              <a:noFill/>
              <a:miter lim="800000"/>
              <a:headEnd/>
              <a:tailEnd/>
            </a:ln>
            <a:effectLst/>
          </p:spPr>
          <p:txBody>
            <a:bodyPr lIns="0" tIns="30175" rIns="0" bIns="30175"/>
            <a:lstStyle/>
            <a:p>
              <a:pPr lvl="1"/>
              <a:r>
                <a:rPr lang="en-US" altLang="ko-KR" sz="1200">
                  <a:solidFill>
                    <a:srgbClr val="FFFFFF"/>
                  </a:solidFill>
                  <a:ea typeface="Batang" pitchFamily="18" charset="-127"/>
                </a:rPr>
                <a:t>Learning Labs</a:t>
              </a:r>
              <a:endParaRPr lang="en-US" sz="2000" b="0">
                <a:latin typeface="Tahoma" pitchFamily="34" charset="0"/>
              </a:endParaRPr>
            </a:p>
          </p:txBody>
        </p:sp>
        <p:sp>
          <p:nvSpPr>
            <p:cNvPr id="1575956" name="Text Box 20" descr="Bouquet"/>
            <p:cNvSpPr txBox="1">
              <a:spLocks noChangeArrowheads="1"/>
            </p:cNvSpPr>
            <p:nvPr/>
          </p:nvSpPr>
          <p:spPr bwMode="auto">
            <a:xfrm>
              <a:off x="1797" y="1666"/>
              <a:ext cx="1560" cy="214"/>
            </a:xfrm>
            <a:prstGeom prst="rect">
              <a:avLst/>
            </a:prstGeom>
            <a:noFill/>
            <a:ln w="9525" algn="ctr">
              <a:noFill/>
              <a:miter lim="800000"/>
              <a:headEnd/>
              <a:tailEnd/>
            </a:ln>
            <a:effectLst/>
          </p:spPr>
          <p:txBody>
            <a:bodyPr lIns="0" tIns="30175" rIns="0" bIns="30175"/>
            <a:lstStyle/>
            <a:p>
              <a:pPr lvl="1"/>
              <a:r>
                <a:rPr lang="en-US" altLang="ko-KR" sz="1200">
                  <a:solidFill>
                    <a:srgbClr val="FFFFFF"/>
                  </a:solidFill>
                  <a:ea typeface="Batang" pitchFamily="18" charset="-127"/>
                </a:rPr>
                <a:t>Collaborative Learning</a:t>
              </a:r>
              <a:endParaRPr lang="en-US" sz="2000" b="0">
                <a:latin typeface="Tahoma" pitchFamily="34" charset="0"/>
              </a:endParaRPr>
            </a:p>
          </p:txBody>
        </p:sp>
        <p:sp>
          <p:nvSpPr>
            <p:cNvPr id="1575957" name="Text Box 21" descr="Bouquet"/>
            <p:cNvSpPr txBox="1">
              <a:spLocks noChangeArrowheads="1"/>
            </p:cNvSpPr>
            <p:nvPr/>
          </p:nvSpPr>
          <p:spPr bwMode="auto">
            <a:xfrm>
              <a:off x="1797" y="2429"/>
              <a:ext cx="2710" cy="213"/>
            </a:xfrm>
            <a:prstGeom prst="rect">
              <a:avLst/>
            </a:prstGeom>
            <a:noFill/>
            <a:ln w="9525" algn="ctr">
              <a:noFill/>
              <a:miter lim="800000"/>
              <a:headEnd/>
              <a:tailEnd/>
            </a:ln>
            <a:effectLst/>
          </p:spPr>
          <p:txBody>
            <a:bodyPr lIns="0" tIns="30175" rIns="0" bIns="30175"/>
            <a:lstStyle/>
            <a:p>
              <a:pPr lvl="1"/>
              <a:r>
                <a:rPr lang="en-US" altLang="ko-KR" sz="1200">
                  <a:solidFill>
                    <a:srgbClr val="FFFFFF"/>
                  </a:solidFill>
                  <a:ea typeface="Batang" pitchFamily="18" charset="-127"/>
                </a:rPr>
                <a:t>Interactive Learning - Simulation</a:t>
              </a:r>
              <a:endParaRPr lang="en-US" sz="2000" b="0">
                <a:latin typeface="Tahoma" pitchFamily="34" charset="0"/>
              </a:endParaRPr>
            </a:p>
          </p:txBody>
        </p:sp>
        <p:sp>
          <p:nvSpPr>
            <p:cNvPr id="1575958" name="Text Box 22" descr="Bouquet"/>
            <p:cNvSpPr txBox="1">
              <a:spLocks noChangeArrowheads="1"/>
            </p:cNvSpPr>
            <p:nvPr/>
          </p:nvSpPr>
          <p:spPr bwMode="auto">
            <a:xfrm>
              <a:off x="1797" y="3152"/>
              <a:ext cx="3505" cy="214"/>
            </a:xfrm>
            <a:prstGeom prst="rect">
              <a:avLst/>
            </a:prstGeom>
            <a:noFill/>
            <a:ln w="9525" algn="ctr">
              <a:noFill/>
              <a:miter lim="800000"/>
              <a:headEnd/>
              <a:tailEnd/>
            </a:ln>
            <a:effectLst/>
          </p:spPr>
          <p:txBody>
            <a:bodyPr lIns="0" tIns="30175" rIns="0" bIns="30175"/>
            <a:lstStyle/>
            <a:p>
              <a:pPr lvl="1"/>
              <a:r>
                <a:rPr lang="en-US" altLang="ko-KR" sz="1200">
                  <a:solidFill>
                    <a:srgbClr val="FFFFFF"/>
                  </a:solidFill>
                  <a:ea typeface="Batang" pitchFamily="18" charset="-127"/>
                </a:rPr>
                <a:t>Performance Support &amp; Best Practice Reference </a:t>
              </a:r>
              <a:endParaRPr lang="en-US" sz="2000" b="0">
                <a:latin typeface="Tahoma" pitchFamily="34" charset="0"/>
              </a:endParaRPr>
            </a:p>
          </p:txBody>
        </p:sp>
        <p:sp>
          <p:nvSpPr>
            <p:cNvPr id="1575959" name="Rectangle 23" descr="Bouquet"/>
            <p:cNvSpPr>
              <a:spLocks noChangeArrowheads="1"/>
            </p:cNvSpPr>
            <p:nvPr/>
          </p:nvSpPr>
          <p:spPr bwMode="auto">
            <a:xfrm>
              <a:off x="1797" y="3455"/>
              <a:ext cx="2575" cy="327"/>
            </a:xfrm>
            <a:prstGeom prst="rect">
              <a:avLst/>
            </a:prstGeom>
            <a:noFill/>
            <a:ln w="9525" algn="ctr">
              <a:noFill/>
              <a:miter lim="800000"/>
              <a:headEnd/>
              <a:tailEnd/>
            </a:ln>
            <a:effectLst/>
          </p:spPr>
          <p:txBody>
            <a:bodyPr lIns="0" tIns="30175" rIns="0" bIns="30175"/>
            <a:lstStyle/>
            <a:p>
              <a:pPr lvl="1"/>
              <a:r>
                <a:rPr lang="en-US" altLang="ko-KR" sz="900" b="0">
                  <a:solidFill>
                    <a:srgbClr val="000000"/>
                  </a:solidFill>
                  <a:ea typeface="Batang" pitchFamily="18" charset="-127"/>
                </a:rPr>
                <a:t>QuickViews; WebCasts, Web Books, </a:t>
              </a:r>
            </a:p>
            <a:p>
              <a:pPr lvl="1"/>
              <a:r>
                <a:rPr lang="en-US" altLang="ko-KR" sz="900" b="0">
                  <a:solidFill>
                    <a:srgbClr val="000000"/>
                  </a:solidFill>
                  <a:ea typeface="Batang" pitchFamily="18" charset="-127"/>
                </a:rPr>
                <a:t>Best Practice Repositories, Web Pages &amp; Objects </a:t>
              </a:r>
              <a:endParaRPr lang="en-US" sz="2000" b="0">
                <a:latin typeface="Tahoma" pitchFamily="34" charset="0"/>
              </a:endParaRPr>
            </a:p>
          </p:txBody>
        </p:sp>
        <p:sp>
          <p:nvSpPr>
            <p:cNvPr id="1575960" name="Rectangle 24" descr="Bouquet"/>
            <p:cNvSpPr>
              <a:spLocks noChangeArrowheads="1"/>
            </p:cNvSpPr>
            <p:nvPr/>
          </p:nvSpPr>
          <p:spPr bwMode="auto">
            <a:xfrm>
              <a:off x="1797" y="2732"/>
              <a:ext cx="2409" cy="327"/>
            </a:xfrm>
            <a:prstGeom prst="rect">
              <a:avLst/>
            </a:prstGeom>
            <a:noFill/>
            <a:ln w="9525" algn="ctr">
              <a:noFill/>
              <a:miter lim="800000"/>
              <a:headEnd/>
              <a:tailEnd/>
            </a:ln>
            <a:effectLst/>
          </p:spPr>
          <p:txBody>
            <a:bodyPr lIns="0" tIns="30175" rIns="0" bIns="30175"/>
            <a:lstStyle/>
            <a:p>
              <a:pPr lvl="1"/>
              <a:r>
                <a:rPr lang="en-US" altLang="ko-KR" sz="900" b="0">
                  <a:solidFill>
                    <a:srgbClr val="000000"/>
                  </a:solidFill>
                  <a:ea typeface="Batang" pitchFamily="18" charset="-127"/>
                </a:rPr>
                <a:t>QuickCases; Simulations; Scenario based</a:t>
              </a:r>
            </a:p>
            <a:p>
              <a:pPr lvl="1"/>
              <a:r>
                <a:rPr lang="en-US" altLang="ko-KR" sz="900" b="0">
                  <a:solidFill>
                    <a:srgbClr val="000000"/>
                  </a:solidFill>
                  <a:ea typeface="Batang" pitchFamily="18" charset="-127"/>
                </a:rPr>
                <a:t>problem solving</a:t>
              </a:r>
              <a:endParaRPr lang="en-US" sz="2000" b="0">
                <a:latin typeface="Tahoma" pitchFamily="34" charset="0"/>
              </a:endParaRPr>
            </a:p>
          </p:txBody>
        </p:sp>
        <p:sp>
          <p:nvSpPr>
            <p:cNvPr id="1575961" name="Rectangle 25" descr="Bouquet"/>
            <p:cNvSpPr>
              <a:spLocks noChangeArrowheads="1"/>
            </p:cNvSpPr>
            <p:nvPr/>
          </p:nvSpPr>
          <p:spPr bwMode="auto">
            <a:xfrm>
              <a:off x="1797" y="2010"/>
              <a:ext cx="2530" cy="327"/>
            </a:xfrm>
            <a:prstGeom prst="rect">
              <a:avLst/>
            </a:prstGeom>
            <a:noFill/>
            <a:ln w="9525" algn="ctr">
              <a:noFill/>
              <a:miter lim="800000"/>
              <a:headEnd/>
              <a:tailEnd/>
            </a:ln>
            <a:effectLst/>
          </p:spPr>
          <p:txBody>
            <a:bodyPr lIns="0" tIns="30175" rIns="0" bIns="30175"/>
            <a:lstStyle/>
            <a:p>
              <a:pPr lvl="1"/>
              <a:r>
                <a:rPr lang="en-US" altLang="ko-KR" sz="900" b="0">
                  <a:solidFill>
                    <a:srgbClr val="000000"/>
                  </a:solidFill>
                  <a:ea typeface="Batang" pitchFamily="18" charset="-127"/>
                </a:rPr>
                <a:t>Live Virtual &amp; Asynchronous programs, e-Labs, </a:t>
              </a:r>
            </a:p>
            <a:p>
              <a:pPr lvl="1"/>
              <a:r>
                <a:rPr lang="en-US" altLang="ko-KR" sz="900" b="0">
                  <a:solidFill>
                    <a:srgbClr val="000000"/>
                  </a:solidFill>
                  <a:ea typeface="Batang" pitchFamily="18" charset="-127"/>
                </a:rPr>
                <a:t>Communities of Interest, Practice and Purpose </a:t>
              </a:r>
              <a:endParaRPr lang="en-US" sz="2000" b="0">
                <a:latin typeface="Tahoma" pitchFamily="34" charset="0"/>
              </a:endParaRPr>
            </a:p>
          </p:txBody>
        </p:sp>
        <p:sp>
          <p:nvSpPr>
            <p:cNvPr id="1575962" name="Rectangle 26" descr="Bouquet"/>
            <p:cNvSpPr>
              <a:spLocks noChangeArrowheads="1"/>
            </p:cNvSpPr>
            <p:nvPr/>
          </p:nvSpPr>
          <p:spPr bwMode="auto">
            <a:xfrm>
              <a:off x="1810" y="1288"/>
              <a:ext cx="2938" cy="327"/>
            </a:xfrm>
            <a:prstGeom prst="rect">
              <a:avLst/>
            </a:prstGeom>
            <a:noFill/>
            <a:ln w="9525" algn="ctr">
              <a:noFill/>
              <a:miter lim="800000"/>
              <a:headEnd/>
              <a:tailEnd/>
            </a:ln>
            <a:effectLst/>
          </p:spPr>
          <p:txBody>
            <a:bodyPr lIns="0" tIns="30175" rIns="0" bIns="30175"/>
            <a:lstStyle/>
            <a:p>
              <a:pPr lvl="1"/>
              <a:r>
                <a:rPr lang="en-US" altLang="ko-KR" sz="900" b="0">
                  <a:solidFill>
                    <a:srgbClr val="000000"/>
                  </a:solidFill>
                  <a:ea typeface="Batang" pitchFamily="18" charset="-127"/>
                </a:rPr>
                <a:t>Learning Labs, Classroom, Mentoring, Role Playing,</a:t>
              </a:r>
            </a:p>
            <a:p>
              <a:pPr lvl="1"/>
              <a:r>
                <a:rPr lang="en-US" altLang="ko-KR" sz="900" b="0">
                  <a:solidFill>
                    <a:srgbClr val="000000"/>
                  </a:solidFill>
                  <a:ea typeface="Batang" pitchFamily="18" charset="-127"/>
                </a:rPr>
                <a:t>Coaching</a:t>
              </a:r>
              <a:endParaRPr lang="en-US" sz="2000" b="0">
                <a:latin typeface="Tahoma" pitchFamily="34" charset="0"/>
              </a:endParaRPr>
            </a:p>
          </p:txBody>
        </p:sp>
        <p:sp>
          <p:nvSpPr>
            <p:cNvPr id="1575963" name="Text Box 27" descr="Bouquet"/>
            <p:cNvSpPr txBox="1">
              <a:spLocks noChangeArrowheads="1"/>
            </p:cNvSpPr>
            <p:nvPr/>
          </p:nvSpPr>
          <p:spPr bwMode="auto">
            <a:xfrm>
              <a:off x="4807" y="3152"/>
              <a:ext cx="0" cy="162"/>
            </a:xfrm>
            <a:prstGeom prst="rect">
              <a:avLst/>
            </a:prstGeom>
            <a:noFill/>
            <a:ln w="9525" algn="ctr">
              <a:noFill/>
              <a:miter lim="800000"/>
              <a:headEnd/>
              <a:tailEnd/>
            </a:ln>
            <a:effectLst/>
          </p:spPr>
          <p:txBody>
            <a:bodyPr lIns="0" tIns="30175" rIns="0" bIns="30175"/>
            <a:lstStyle/>
            <a:p>
              <a:endParaRPr lang="en-US" sz="2000" b="0">
                <a:latin typeface="Tahoma" pitchFamily="34" charset="0"/>
              </a:endParaRPr>
            </a:p>
          </p:txBody>
        </p:sp>
        <p:grpSp>
          <p:nvGrpSpPr>
            <p:cNvPr id="3" name="Group 28"/>
            <p:cNvGrpSpPr>
              <a:grpSpLocks/>
            </p:cNvGrpSpPr>
            <p:nvPr/>
          </p:nvGrpSpPr>
          <p:grpSpPr bwMode="auto">
            <a:xfrm>
              <a:off x="4792" y="1314"/>
              <a:ext cx="120" cy="273"/>
              <a:chOff x="4704" y="988"/>
              <a:chExt cx="176" cy="382"/>
            </a:xfrm>
          </p:grpSpPr>
          <p:sp>
            <p:nvSpPr>
              <p:cNvPr id="1575965" name="Freeform 29"/>
              <p:cNvSpPr>
                <a:spLocks noChangeAspect="1"/>
              </p:cNvSpPr>
              <p:nvPr/>
            </p:nvSpPr>
            <p:spPr bwMode="auto">
              <a:xfrm>
                <a:off x="4704" y="1056"/>
                <a:ext cx="176" cy="314"/>
              </a:xfrm>
              <a:custGeom>
                <a:avLst/>
                <a:gdLst/>
                <a:ahLst/>
                <a:cxnLst>
                  <a:cxn ang="0">
                    <a:pos x="707" y="79"/>
                  </a:cxn>
                  <a:cxn ang="0">
                    <a:pos x="627" y="683"/>
                  </a:cxn>
                  <a:cxn ang="0">
                    <a:pos x="561" y="662"/>
                  </a:cxn>
                  <a:cxn ang="0">
                    <a:pos x="478" y="1313"/>
                  </a:cxn>
                  <a:cxn ang="0">
                    <a:pos x="225" y="1313"/>
                  </a:cxn>
                  <a:cxn ang="0">
                    <a:pos x="123" y="662"/>
                  </a:cxn>
                  <a:cxn ang="0">
                    <a:pos x="57" y="683"/>
                  </a:cxn>
                  <a:cxn ang="0">
                    <a:pos x="0" y="79"/>
                  </a:cxn>
                  <a:cxn ang="0">
                    <a:pos x="267" y="4"/>
                  </a:cxn>
                  <a:cxn ang="0">
                    <a:pos x="444" y="0"/>
                  </a:cxn>
                  <a:cxn ang="0">
                    <a:pos x="707" y="79"/>
                  </a:cxn>
                </a:cxnLst>
                <a:rect l="0" t="0" r="r" b="b"/>
                <a:pathLst>
                  <a:path w="707" h="1313">
                    <a:moveTo>
                      <a:pt x="707" y="79"/>
                    </a:moveTo>
                    <a:lnTo>
                      <a:pt x="627" y="683"/>
                    </a:lnTo>
                    <a:lnTo>
                      <a:pt x="561" y="662"/>
                    </a:lnTo>
                    <a:lnTo>
                      <a:pt x="478" y="1313"/>
                    </a:lnTo>
                    <a:lnTo>
                      <a:pt x="225" y="1313"/>
                    </a:lnTo>
                    <a:lnTo>
                      <a:pt x="123" y="662"/>
                    </a:lnTo>
                    <a:lnTo>
                      <a:pt x="57" y="683"/>
                    </a:lnTo>
                    <a:lnTo>
                      <a:pt x="0" y="79"/>
                    </a:lnTo>
                    <a:lnTo>
                      <a:pt x="267" y="4"/>
                    </a:lnTo>
                    <a:lnTo>
                      <a:pt x="444" y="0"/>
                    </a:lnTo>
                    <a:lnTo>
                      <a:pt x="707" y="79"/>
                    </a:lnTo>
                    <a:close/>
                  </a:path>
                </a:pathLst>
              </a:custGeom>
              <a:solidFill>
                <a:srgbClr val="7889FB"/>
              </a:solidFill>
              <a:ln w="9525" cap="flat" cmpd="sng">
                <a:noFill/>
                <a:prstDash val="solid"/>
                <a:round/>
                <a:headEnd type="none" w="med" len="med"/>
                <a:tailEnd type="none" w="med" len="med"/>
              </a:ln>
              <a:effectLst/>
            </p:spPr>
            <p:txBody>
              <a:bodyPr/>
              <a:lstStyle/>
              <a:p>
                <a:endParaRPr lang="en-US"/>
              </a:p>
            </p:txBody>
          </p:sp>
          <p:sp>
            <p:nvSpPr>
              <p:cNvPr id="1575966" name="AutoShape 30"/>
              <p:cNvSpPr>
                <a:spLocks noChangeAspect="1" noChangeArrowheads="1"/>
              </p:cNvSpPr>
              <p:nvPr/>
            </p:nvSpPr>
            <p:spPr bwMode="auto">
              <a:xfrm>
                <a:off x="4758" y="988"/>
                <a:ext cx="73" cy="57"/>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rgbClr val="7889FB"/>
              </a:solidFill>
              <a:ln w="9525">
                <a:noFill/>
                <a:miter lim="800000"/>
                <a:headEnd/>
                <a:tailEnd/>
              </a:ln>
              <a:effectLst/>
            </p:spPr>
            <p:txBody>
              <a:bodyPr/>
              <a:lstStyle/>
              <a:p>
                <a:endParaRPr lang="en-US"/>
              </a:p>
            </p:txBody>
          </p:sp>
        </p:grpSp>
        <p:grpSp>
          <p:nvGrpSpPr>
            <p:cNvPr id="4" name="Group 31"/>
            <p:cNvGrpSpPr>
              <a:grpSpLocks/>
            </p:cNvGrpSpPr>
            <p:nvPr/>
          </p:nvGrpSpPr>
          <p:grpSpPr bwMode="auto">
            <a:xfrm>
              <a:off x="5274" y="1314"/>
              <a:ext cx="122" cy="273"/>
              <a:chOff x="4704" y="988"/>
              <a:chExt cx="176" cy="382"/>
            </a:xfrm>
          </p:grpSpPr>
          <p:sp>
            <p:nvSpPr>
              <p:cNvPr id="1575968" name="Freeform 32"/>
              <p:cNvSpPr>
                <a:spLocks noChangeAspect="1"/>
              </p:cNvSpPr>
              <p:nvPr/>
            </p:nvSpPr>
            <p:spPr bwMode="auto">
              <a:xfrm>
                <a:off x="4704" y="1056"/>
                <a:ext cx="176" cy="314"/>
              </a:xfrm>
              <a:custGeom>
                <a:avLst/>
                <a:gdLst/>
                <a:ahLst/>
                <a:cxnLst>
                  <a:cxn ang="0">
                    <a:pos x="707" y="79"/>
                  </a:cxn>
                  <a:cxn ang="0">
                    <a:pos x="627" y="683"/>
                  </a:cxn>
                  <a:cxn ang="0">
                    <a:pos x="561" y="662"/>
                  </a:cxn>
                  <a:cxn ang="0">
                    <a:pos x="478" y="1313"/>
                  </a:cxn>
                  <a:cxn ang="0">
                    <a:pos x="225" y="1313"/>
                  </a:cxn>
                  <a:cxn ang="0">
                    <a:pos x="123" y="662"/>
                  </a:cxn>
                  <a:cxn ang="0">
                    <a:pos x="57" y="683"/>
                  </a:cxn>
                  <a:cxn ang="0">
                    <a:pos x="0" y="79"/>
                  </a:cxn>
                  <a:cxn ang="0">
                    <a:pos x="267" y="4"/>
                  </a:cxn>
                  <a:cxn ang="0">
                    <a:pos x="444" y="0"/>
                  </a:cxn>
                  <a:cxn ang="0">
                    <a:pos x="707" y="79"/>
                  </a:cxn>
                </a:cxnLst>
                <a:rect l="0" t="0" r="r" b="b"/>
                <a:pathLst>
                  <a:path w="707" h="1313">
                    <a:moveTo>
                      <a:pt x="707" y="79"/>
                    </a:moveTo>
                    <a:lnTo>
                      <a:pt x="627" y="683"/>
                    </a:lnTo>
                    <a:lnTo>
                      <a:pt x="561" y="662"/>
                    </a:lnTo>
                    <a:lnTo>
                      <a:pt x="478" y="1313"/>
                    </a:lnTo>
                    <a:lnTo>
                      <a:pt x="225" y="1313"/>
                    </a:lnTo>
                    <a:lnTo>
                      <a:pt x="123" y="662"/>
                    </a:lnTo>
                    <a:lnTo>
                      <a:pt x="57" y="683"/>
                    </a:lnTo>
                    <a:lnTo>
                      <a:pt x="0" y="79"/>
                    </a:lnTo>
                    <a:lnTo>
                      <a:pt x="267" y="4"/>
                    </a:lnTo>
                    <a:lnTo>
                      <a:pt x="444" y="0"/>
                    </a:lnTo>
                    <a:lnTo>
                      <a:pt x="707" y="79"/>
                    </a:lnTo>
                    <a:close/>
                  </a:path>
                </a:pathLst>
              </a:custGeom>
              <a:solidFill>
                <a:srgbClr val="7889FB"/>
              </a:solidFill>
              <a:ln w="9525" cap="flat" cmpd="sng">
                <a:noFill/>
                <a:prstDash val="solid"/>
                <a:round/>
                <a:headEnd type="none" w="med" len="med"/>
                <a:tailEnd type="none" w="med" len="med"/>
              </a:ln>
              <a:effectLst/>
            </p:spPr>
            <p:txBody>
              <a:bodyPr/>
              <a:lstStyle/>
              <a:p>
                <a:endParaRPr lang="en-US"/>
              </a:p>
            </p:txBody>
          </p:sp>
          <p:sp>
            <p:nvSpPr>
              <p:cNvPr id="1575969" name="AutoShape 33"/>
              <p:cNvSpPr>
                <a:spLocks noChangeAspect="1" noChangeArrowheads="1"/>
              </p:cNvSpPr>
              <p:nvPr/>
            </p:nvSpPr>
            <p:spPr bwMode="auto">
              <a:xfrm>
                <a:off x="4758" y="988"/>
                <a:ext cx="73" cy="57"/>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rgbClr val="7889FB"/>
              </a:solidFill>
              <a:ln w="9525">
                <a:noFill/>
                <a:miter lim="800000"/>
                <a:headEnd/>
                <a:tailEnd/>
              </a:ln>
              <a:effectLst/>
            </p:spPr>
            <p:txBody>
              <a:bodyPr/>
              <a:lstStyle/>
              <a:p>
                <a:endParaRPr lang="en-US"/>
              </a:p>
            </p:txBody>
          </p:sp>
        </p:grpSp>
        <p:grpSp>
          <p:nvGrpSpPr>
            <p:cNvPr id="5" name="Group 34"/>
            <p:cNvGrpSpPr>
              <a:grpSpLocks/>
            </p:cNvGrpSpPr>
            <p:nvPr/>
          </p:nvGrpSpPr>
          <p:grpSpPr bwMode="auto">
            <a:xfrm>
              <a:off x="4188" y="2036"/>
              <a:ext cx="121" cy="274"/>
              <a:chOff x="4704" y="988"/>
              <a:chExt cx="176" cy="382"/>
            </a:xfrm>
          </p:grpSpPr>
          <p:sp>
            <p:nvSpPr>
              <p:cNvPr id="1575971" name="Freeform 35"/>
              <p:cNvSpPr>
                <a:spLocks noChangeAspect="1"/>
              </p:cNvSpPr>
              <p:nvPr/>
            </p:nvSpPr>
            <p:spPr bwMode="auto">
              <a:xfrm>
                <a:off x="4704" y="1056"/>
                <a:ext cx="176" cy="314"/>
              </a:xfrm>
              <a:custGeom>
                <a:avLst/>
                <a:gdLst/>
                <a:ahLst/>
                <a:cxnLst>
                  <a:cxn ang="0">
                    <a:pos x="707" y="79"/>
                  </a:cxn>
                  <a:cxn ang="0">
                    <a:pos x="627" y="683"/>
                  </a:cxn>
                  <a:cxn ang="0">
                    <a:pos x="561" y="662"/>
                  </a:cxn>
                  <a:cxn ang="0">
                    <a:pos x="478" y="1313"/>
                  </a:cxn>
                  <a:cxn ang="0">
                    <a:pos x="225" y="1313"/>
                  </a:cxn>
                  <a:cxn ang="0">
                    <a:pos x="123" y="662"/>
                  </a:cxn>
                  <a:cxn ang="0">
                    <a:pos x="57" y="683"/>
                  </a:cxn>
                  <a:cxn ang="0">
                    <a:pos x="0" y="79"/>
                  </a:cxn>
                  <a:cxn ang="0">
                    <a:pos x="267" y="4"/>
                  </a:cxn>
                  <a:cxn ang="0">
                    <a:pos x="444" y="0"/>
                  </a:cxn>
                  <a:cxn ang="0">
                    <a:pos x="707" y="79"/>
                  </a:cxn>
                </a:cxnLst>
                <a:rect l="0" t="0" r="r" b="b"/>
                <a:pathLst>
                  <a:path w="707" h="1313">
                    <a:moveTo>
                      <a:pt x="707" y="79"/>
                    </a:moveTo>
                    <a:lnTo>
                      <a:pt x="627" y="683"/>
                    </a:lnTo>
                    <a:lnTo>
                      <a:pt x="561" y="662"/>
                    </a:lnTo>
                    <a:lnTo>
                      <a:pt x="478" y="1313"/>
                    </a:lnTo>
                    <a:lnTo>
                      <a:pt x="225" y="1313"/>
                    </a:lnTo>
                    <a:lnTo>
                      <a:pt x="123" y="662"/>
                    </a:lnTo>
                    <a:lnTo>
                      <a:pt x="57" y="683"/>
                    </a:lnTo>
                    <a:lnTo>
                      <a:pt x="0" y="79"/>
                    </a:lnTo>
                    <a:lnTo>
                      <a:pt x="267" y="4"/>
                    </a:lnTo>
                    <a:lnTo>
                      <a:pt x="444" y="0"/>
                    </a:lnTo>
                    <a:lnTo>
                      <a:pt x="707" y="79"/>
                    </a:lnTo>
                    <a:close/>
                  </a:path>
                </a:pathLst>
              </a:custGeom>
              <a:solidFill>
                <a:srgbClr val="7889FB"/>
              </a:solidFill>
              <a:ln w="9525" cap="flat" cmpd="sng">
                <a:noFill/>
                <a:prstDash val="solid"/>
                <a:round/>
                <a:headEnd type="none" w="med" len="med"/>
                <a:tailEnd type="none" w="med" len="med"/>
              </a:ln>
              <a:effectLst/>
            </p:spPr>
            <p:txBody>
              <a:bodyPr/>
              <a:lstStyle/>
              <a:p>
                <a:endParaRPr lang="en-US"/>
              </a:p>
            </p:txBody>
          </p:sp>
          <p:sp>
            <p:nvSpPr>
              <p:cNvPr id="1575972" name="AutoShape 36"/>
              <p:cNvSpPr>
                <a:spLocks noChangeAspect="1" noChangeArrowheads="1"/>
              </p:cNvSpPr>
              <p:nvPr/>
            </p:nvSpPr>
            <p:spPr bwMode="auto">
              <a:xfrm>
                <a:off x="4758" y="988"/>
                <a:ext cx="73" cy="57"/>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rgbClr val="7889FB"/>
              </a:solidFill>
              <a:ln w="9525">
                <a:noFill/>
                <a:miter lim="800000"/>
                <a:headEnd/>
                <a:tailEnd/>
              </a:ln>
              <a:effectLst/>
            </p:spPr>
            <p:txBody>
              <a:bodyPr/>
              <a:lstStyle/>
              <a:p>
                <a:endParaRPr lang="en-US"/>
              </a:p>
            </p:txBody>
          </p:sp>
        </p:grpSp>
        <p:grpSp>
          <p:nvGrpSpPr>
            <p:cNvPr id="6" name="Group 37"/>
            <p:cNvGrpSpPr>
              <a:grpSpLocks/>
            </p:cNvGrpSpPr>
            <p:nvPr/>
          </p:nvGrpSpPr>
          <p:grpSpPr bwMode="auto">
            <a:xfrm>
              <a:off x="5274" y="2036"/>
              <a:ext cx="122" cy="274"/>
              <a:chOff x="4704" y="988"/>
              <a:chExt cx="176" cy="382"/>
            </a:xfrm>
          </p:grpSpPr>
          <p:sp>
            <p:nvSpPr>
              <p:cNvPr id="1575974" name="Freeform 38"/>
              <p:cNvSpPr>
                <a:spLocks noChangeAspect="1"/>
              </p:cNvSpPr>
              <p:nvPr/>
            </p:nvSpPr>
            <p:spPr bwMode="auto">
              <a:xfrm>
                <a:off x="4704" y="1056"/>
                <a:ext cx="176" cy="314"/>
              </a:xfrm>
              <a:custGeom>
                <a:avLst/>
                <a:gdLst/>
                <a:ahLst/>
                <a:cxnLst>
                  <a:cxn ang="0">
                    <a:pos x="707" y="79"/>
                  </a:cxn>
                  <a:cxn ang="0">
                    <a:pos x="627" y="683"/>
                  </a:cxn>
                  <a:cxn ang="0">
                    <a:pos x="561" y="662"/>
                  </a:cxn>
                  <a:cxn ang="0">
                    <a:pos x="478" y="1313"/>
                  </a:cxn>
                  <a:cxn ang="0">
                    <a:pos x="225" y="1313"/>
                  </a:cxn>
                  <a:cxn ang="0">
                    <a:pos x="123" y="662"/>
                  </a:cxn>
                  <a:cxn ang="0">
                    <a:pos x="57" y="683"/>
                  </a:cxn>
                  <a:cxn ang="0">
                    <a:pos x="0" y="79"/>
                  </a:cxn>
                  <a:cxn ang="0">
                    <a:pos x="267" y="4"/>
                  </a:cxn>
                  <a:cxn ang="0">
                    <a:pos x="444" y="0"/>
                  </a:cxn>
                  <a:cxn ang="0">
                    <a:pos x="707" y="79"/>
                  </a:cxn>
                </a:cxnLst>
                <a:rect l="0" t="0" r="r" b="b"/>
                <a:pathLst>
                  <a:path w="707" h="1313">
                    <a:moveTo>
                      <a:pt x="707" y="79"/>
                    </a:moveTo>
                    <a:lnTo>
                      <a:pt x="627" y="683"/>
                    </a:lnTo>
                    <a:lnTo>
                      <a:pt x="561" y="662"/>
                    </a:lnTo>
                    <a:lnTo>
                      <a:pt x="478" y="1313"/>
                    </a:lnTo>
                    <a:lnTo>
                      <a:pt x="225" y="1313"/>
                    </a:lnTo>
                    <a:lnTo>
                      <a:pt x="123" y="662"/>
                    </a:lnTo>
                    <a:lnTo>
                      <a:pt x="57" y="683"/>
                    </a:lnTo>
                    <a:lnTo>
                      <a:pt x="0" y="79"/>
                    </a:lnTo>
                    <a:lnTo>
                      <a:pt x="267" y="4"/>
                    </a:lnTo>
                    <a:lnTo>
                      <a:pt x="444" y="0"/>
                    </a:lnTo>
                    <a:lnTo>
                      <a:pt x="707" y="79"/>
                    </a:lnTo>
                    <a:close/>
                  </a:path>
                </a:pathLst>
              </a:custGeom>
              <a:solidFill>
                <a:srgbClr val="7889FB"/>
              </a:solidFill>
              <a:ln w="9525" cap="flat" cmpd="sng">
                <a:noFill/>
                <a:prstDash val="solid"/>
                <a:round/>
                <a:headEnd type="none" w="med" len="med"/>
                <a:tailEnd type="none" w="med" len="med"/>
              </a:ln>
              <a:effectLst/>
            </p:spPr>
            <p:txBody>
              <a:bodyPr/>
              <a:lstStyle/>
              <a:p>
                <a:endParaRPr lang="en-US"/>
              </a:p>
            </p:txBody>
          </p:sp>
          <p:sp>
            <p:nvSpPr>
              <p:cNvPr id="1575975" name="AutoShape 39"/>
              <p:cNvSpPr>
                <a:spLocks noChangeAspect="1" noChangeArrowheads="1"/>
              </p:cNvSpPr>
              <p:nvPr/>
            </p:nvSpPr>
            <p:spPr bwMode="auto">
              <a:xfrm>
                <a:off x="4758" y="988"/>
                <a:ext cx="73" cy="57"/>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rgbClr val="7889FB"/>
              </a:solidFill>
              <a:ln w="9525">
                <a:noFill/>
                <a:miter lim="800000"/>
                <a:headEnd/>
                <a:tailEnd/>
              </a:ln>
              <a:effectLst/>
            </p:spPr>
            <p:txBody>
              <a:bodyPr/>
              <a:lstStyle/>
              <a:p>
                <a:endParaRPr lang="en-US"/>
              </a:p>
            </p:txBody>
          </p:sp>
        </p:grpSp>
        <p:grpSp>
          <p:nvGrpSpPr>
            <p:cNvPr id="7" name="Group 40"/>
            <p:cNvGrpSpPr>
              <a:grpSpLocks/>
            </p:cNvGrpSpPr>
            <p:nvPr/>
          </p:nvGrpSpPr>
          <p:grpSpPr bwMode="auto">
            <a:xfrm>
              <a:off x="4704" y="2758"/>
              <a:ext cx="120" cy="274"/>
              <a:chOff x="4704" y="988"/>
              <a:chExt cx="176" cy="382"/>
            </a:xfrm>
          </p:grpSpPr>
          <p:sp>
            <p:nvSpPr>
              <p:cNvPr id="1575977" name="Freeform 41"/>
              <p:cNvSpPr>
                <a:spLocks noChangeAspect="1"/>
              </p:cNvSpPr>
              <p:nvPr/>
            </p:nvSpPr>
            <p:spPr bwMode="auto">
              <a:xfrm>
                <a:off x="4704" y="1056"/>
                <a:ext cx="176" cy="314"/>
              </a:xfrm>
              <a:custGeom>
                <a:avLst/>
                <a:gdLst/>
                <a:ahLst/>
                <a:cxnLst>
                  <a:cxn ang="0">
                    <a:pos x="707" y="79"/>
                  </a:cxn>
                  <a:cxn ang="0">
                    <a:pos x="627" y="683"/>
                  </a:cxn>
                  <a:cxn ang="0">
                    <a:pos x="561" y="662"/>
                  </a:cxn>
                  <a:cxn ang="0">
                    <a:pos x="478" y="1313"/>
                  </a:cxn>
                  <a:cxn ang="0">
                    <a:pos x="225" y="1313"/>
                  </a:cxn>
                  <a:cxn ang="0">
                    <a:pos x="123" y="662"/>
                  </a:cxn>
                  <a:cxn ang="0">
                    <a:pos x="57" y="683"/>
                  </a:cxn>
                  <a:cxn ang="0">
                    <a:pos x="0" y="79"/>
                  </a:cxn>
                  <a:cxn ang="0">
                    <a:pos x="267" y="4"/>
                  </a:cxn>
                  <a:cxn ang="0">
                    <a:pos x="444" y="0"/>
                  </a:cxn>
                  <a:cxn ang="0">
                    <a:pos x="707" y="79"/>
                  </a:cxn>
                </a:cxnLst>
                <a:rect l="0" t="0" r="r" b="b"/>
                <a:pathLst>
                  <a:path w="707" h="1313">
                    <a:moveTo>
                      <a:pt x="707" y="79"/>
                    </a:moveTo>
                    <a:lnTo>
                      <a:pt x="627" y="683"/>
                    </a:lnTo>
                    <a:lnTo>
                      <a:pt x="561" y="662"/>
                    </a:lnTo>
                    <a:lnTo>
                      <a:pt x="478" y="1313"/>
                    </a:lnTo>
                    <a:lnTo>
                      <a:pt x="225" y="1313"/>
                    </a:lnTo>
                    <a:lnTo>
                      <a:pt x="123" y="662"/>
                    </a:lnTo>
                    <a:lnTo>
                      <a:pt x="57" y="683"/>
                    </a:lnTo>
                    <a:lnTo>
                      <a:pt x="0" y="79"/>
                    </a:lnTo>
                    <a:lnTo>
                      <a:pt x="267" y="4"/>
                    </a:lnTo>
                    <a:lnTo>
                      <a:pt x="444" y="0"/>
                    </a:lnTo>
                    <a:lnTo>
                      <a:pt x="707" y="79"/>
                    </a:lnTo>
                    <a:close/>
                  </a:path>
                </a:pathLst>
              </a:custGeom>
              <a:solidFill>
                <a:srgbClr val="7889FB"/>
              </a:solidFill>
              <a:ln w="9525" cap="flat" cmpd="sng">
                <a:noFill/>
                <a:prstDash val="solid"/>
                <a:round/>
                <a:headEnd type="none" w="med" len="med"/>
                <a:tailEnd type="none" w="med" len="med"/>
              </a:ln>
              <a:effectLst/>
            </p:spPr>
            <p:txBody>
              <a:bodyPr/>
              <a:lstStyle/>
              <a:p>
                <a:endParaRPr lang="en-US"/>
              </a:p>
            </p:txBody>
          </p:sp>
          <p:sp>
            <p:nvSpPr>
              <p:cNvPr id="1575978" name="AutoShape 42"/>
              <p:cNvSpPr>
                <a:spLocks noChangeAspect="1" noChangeArrowheads="1"/>
              </p:cNvSpPr>
              <p:nvPr/>
            </p:nvSpPr>
            <p:spPr bwMode="auto">
              <a:xfrm>
                <a:off x="4758" y="988"/>
                <a:ext cx="73" cy="57"/>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rgbClr val="7889FB"/>
              </a:solidFill>
              <a:ln w="9525">
                <a:noFill/>
                <a:miter lim="800000"/>
                <a:headEnd/>
                <a:tailEnd/>
              </a:ln>
              <a:effectLst/>
            </p:spPr>
            <p:txBody>
              <a:bodyPr/>
              <a:lstStyle/>
              <a:p>
                <a:endParaRPr lang="en-US"/>
              </a:p>
            </p:txBody>
          </p:sp>
        </p:grpSp>
        <p:grpSp>
          <p:nvGrpSpPr>
            <p:cNvPr id="8" name="Group 43"/>
            <p:cNvGrpSpPr>
              <a:grpSpLocks/>
            </p:cNvGrpSpPr>
            <p:nvPr/>
          </p:nvGrpSpPr>
          <p:grpSpPr bwMode="auto">
            <a:xfrm>
              <a:off x="4679" y="3480"/>
              <a:ext cx="120" cy="274"/>
              <a:chOff x="4704" y="988"/>
              <a:chExt cx="176" cy="382"/>
            </a:xfrm>
          </p:grpSpPr>
          <p:sp>
            <p:nvSpPr>
              <p:cNvPr id="1575980" name="Freeform 44"/>
              <p:cNvSpPr>
                <a:spLocks noChangeAspect="1"/>
              </p:cNvSpPr>
              <p:nvPr/>
            </p:nvSpPr>
            <p:spPr bwMode="auto">
              <a:xfrm>
                <a:off x="4704" y="1056"/>
                <a:ext cx="176" cy="314"/>
              </a:xfrm>
              <a:custGeom>
                <a:avLst/>
                <a:gdLst/>
                <a:ahLst/>
                <a:cxnLst>
                  <a:cxn ang="0">
                    <a:pos x="707" y="79"/>
                  </a:cxn>
                  <a:cxn ang="0">
                    <a:pos x="627" y="683"/>
                  </a:cxn>
                  <a:cxn ang="0">
                    <a:pos x="561" y="662"/>
                  </a:cxn>
                  <a:cxn ang="0">
                    <a:pos x="478" y="1313"/>
                  </a:cxn>
                  <a:cxn ang="0">
                    <a:pos x="225" y="1313"/>
                  </a:cxn>
                  <a:cxn ang="0">
                    <a:pos x="123" y="662"/>
                  </a:cxn>
                  <a:cxn ang="0">
                    <a:pos x="57" y="683"/>
                  </a:cxn>
                  <a:cxn ang="0">
                    <a:pos x="0" y="79"/>
                  </a:cxn>
                  <a:cxn ang="0">
                    <a:pos x="267" y="4"/>
                  </a:cxn>
                  <a:cxn ang="0">
                    <a:pos x="444" y="0"/>
                  </a:cxn>
                  <a:cxn ang="0">
                    <a:pos x="707" y="79"/>
                  </a:cxn>
                </a:cxnLst>
                <a:rect l="0" t="0" r="r" b="b"/>
                <a:pathLst>
                  <a:path w="707" h="1313">
                    <a:moveTo>
                      <a:pt x="707" y="79"/>
                    </a:moveTo>
                    <a:lnTo>
                      <a:pt x="627" y="683"/>
                    </a:lnTo>
                    <a:lnTo>
                      <a:pt x="561" y="662"/>
                    </a:lnTo>
                    <a:lnTo>
                      <a:pt x="478" y="1313"/>
                    </a:lnTo>
                    <a:lnTo>
                      <a:pt x="225" y="1313"/>
                    </a:lnTo>
                    <a:lnTo>
                      <a:pt x="123" y="662"/>
                    </a:lnTo>
                    <a:lnTo>
                      <a:pt x="57" y="683"/>
                    </a:lnTo>
                    <a:lnTo>
                      <a:pt x="0" y="79"/>
                    </a:lnTo>
                    <a:lnTo>
                      <a:pt x="267" y="4"/>
                    </a:lnTo>
                    <a:lnTo>
                      <a:pt x="444" y="0"/>
                    </a:lnTo>
                    <a:lnTo>
                      <a:pt x="707" y="79"/>
                    </a:lnTo>
                    <a:close/>
                  </a:path>
                </a:pathLst>
              </a:custGeom>
              <a:solidFill>
                <a:srgbClr val="7889FB"/>
              </a:solidFill>
              <a:ln w="9525" cap="flat" cmpd="sng">
                <a:noFill/>
                <a:prstDash val="solid"/>
                <a:round/>
                <a:headEnd type="none" w="med" len="med"/>
                <a:tailEnd type="none" w="med" len="med"/>
              </a:ln>
              <a:effectLst/>
            </p:spPr>
            <p:txBody>
              <a:bodyPr/>
              <a:lstStyle/>
              <a:p>
                <a:endParaRPr lang="en-US"/>
              </a:p>
            </p:txBody>
          </p:sp>
          <p:sp>
            <p:nvSpPr>
              <p:cNvPr id="1575981" name="AutoShape 45"/>
              <p:cNvSpPr>
                <a:spLocks noChangeAspect="1" noChangeArrowheads="1"/>
              </p:cNvSpPr>
              <p:nvPr/>
            </p:nvSpPr>
            <p:spPr bwMode="auto">
              <a:xfrm>
                <a:off x="4758" y="988"/>
                <a:ext cx="73" cy="57"/>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rgbClr val="7889FB"/>
              </a:solidFill>
              <a:ln w="9525">
                <a:noFill/>
                <a:miter lim="800000"/>
                <a:headEnd/>
                <a:tailEnd/>
              </a:ln>
              <a:effectLst/>
            </p:spPr>
            <p:txBody>
              <a:bodyPr/>
              <a:lstStyle/>
              <a:p>
                <a:endParaRPr lang="en-US"/>
              </a:p>
            </p:txBody>
          </p:sp>
        </p:grpSp>
        <p:sp>
          <p:nvSpPr>
            <p:cNvPr id="1575982" name="AutoShape 46"/>
            <p:cNvSpPr>
              <a:spLocks noChangeArrowheads="1"/>
            </p:cNvSpPr>
            <p:nvPr/>
          </p:nvSpPr>
          <p:spPr bwMode="auto">
            <a:xfrm>
              <a:off x="4973" y="1406"/>
              <a:ext cx="241" cy="121"/>
            </a:xfrm>
            <a:prstGeom prst="leftRightArrow">
              <a:avLst>
                <a:gd name="adj1" fmla="val 50000"/>
                <a:gd name="adj2" fmla="val 39835"/>
              </a:avLst>
            </a:prstGeom>
            <a:solidFill>
              <a:srgbClr val="7889FB"/>
            </a:solidFill>
            <a:ln w="9525" algn="ctr">
              <a:noFill/>
              <a:miter lim="800000"/>
              <a:headEnd/>
              <a:tailEnd/>
            </a:ln>
            <a:effectLst/>
          </p:spPr>
          <p:txBody>
            <a:bodyPr lIns="0" rIns="0" anchor="ctr"/>
            <a:lstStyle/>
            <a:p>
              <a:endParaRPr lang="en-US"/>
            </a:p>
          </p:txBody>
        </p:sp>
        <p:sp>
          <p:nvSpPr>
            <p:cNvPr id="1575983" name="AutoShape 47"/>
            <p:cNvSpPr>
              <a:spLocks noChangeArrowheads="1"/>
            </p:cNvSpPr>
            <p:nvPr/>
          </p:nvSpPr>
          <p:spPr bwMode="auto">
            <a:xfrm>
              <a:off x="4369" y="2128"/>
              <a:ext cx="240" cy="121"/>
            </a:xfrm>
            <a:prstGeom prst="leftRightArrow">
              <a:avLst>
                <a:gd name="adj1" fmla="val 50000"/>
                <a:gd name="adj2" fmla="val 39669"/>
              </a:avLst>
            </a:prstGeom>
            <a:solidFill>
              <a:srgbClr val="7889FB"/>
            </a:solidFill>
            <a:ln w="9525" algn="ctr">
              <a:noFill/>
              <a:miter lim="800000"/>
              <a:headEnd/>
              <a:tailEnd/>
            </a:ln>
            <a:effectLst/>
          </p:spPr>
          <p:txBody>
            <a:bodyPr lIns="0" rIns="0" anchor="ctr"/>
            <a:lstStyle/>
            <a:p>
              <a:endParaRPr lang="en-US"/>
            </a:p>
          </p:txBody>
        </p:sp>
        <p:sp>
          <p:nvSpPr>
            <p:cNvPr id="1575984" name="AutoShape 48"/>
            <p:cNvSpPr>
              <a:spLocks noChangeArrowheads="1"/>
            </p:cNvSpPr>
            <p:nvPr/>
          </p:nvSpPr>
          <p:spPr bwMode="auto">
            <a:xfrm>
              <a:off x="4973" y="2128"/>
              <a:ext cx="241" cy="121"/>
            </a:xfrm>
            <a:prstGeom prst="leftRightArrow">
              <a:avLst>
                <a:gd name="adj1" fmla="val 50000"/>
                <a:gd name="adj2" fmla="val 39835"/>
              </a:avLst>
            </a:prstGeom>
            <a:solidFill>
              <a:srgbClr val="7889FB"/>
            </a:solidFill>
            <a:ln w="9525" algn="ctr">
              <a:noFill/>
              <a:miter lim="800000"/>
              <a:headEnd/>
              <a:tailEnd/>
            </a:ln>
            <a:effectLst/>
          </p:spPr>
          <p:txBody>
            <a:bodyPr lIns="0" rIns="0" anchor="ctr"/>
            <a:lstStyle/>
            <a:p>
              <a:endParaRPr lang="en-US"/>
            </a:p>
          </p:txBody>
        </p:sp>
        <p:sp>
          <p:nvSpPr>
            <p:cNvPr id="1575985" name="AutoShape 49"/>
            <p:cNvSpPr>
              <a:spLocks noChangeArrowheads="1"/>
            </p:cNvSpPr>
            <p:nvPr/>
          </p:nvSpPr>
          <p:spPr bwMode="auto">
            <a:xfrm>
              <a:off x="4885" y="2851"/>
              <a:ext cx="241" cy="120"/>
            </a:xfrm>
            <a:prstGeom prst="leftRightArrow">
              <a:avLst>
                <a:gd name="adj1" fmla="val 50000"/>
                <a:gd name="adj2" fmla="val 40167"/>
              </a:avLst>
            </a:prstGeom>
            <a:solidFill>
              <a:srgbClr val="7889FB"/>
            </a:solidFill>
            <a:ln w="9525" algn="ctr">
              <a:noFill/>
              <a:miter lim="800000"/>
              <a:headEnd/>
              <a:tailEnd/>
            </a:ln>
            <a:effectLst/>
          </p:spPr>
          <p:txBody>
            <a:bodyPr lIns="0" rIns="0" anchor="ctr"/>
            <a:lstStyle/>
            <a:p>
              <a:endParaRPr lang="en-US"/>
            </a:p>
          </p:txBody>
        </p:sp>
        <p:sp>
          <p:nvSpPr>
            <p:cNvPr id="1575986" name="AutoShape 50"/>
            <p:cNvSpPr>
              <a:spLocks noChangeArrowheads="1"/>
            </p:cNvSpPr>
            <p:nvPr/>
          </p:nvSpPr>
          <p:spPr bwMode="auto">
            <a:xfrm>
              <a:off x="4860" y="3573"/>
              <a:ext cx="240" cy="120"/>
            </a:xfrm>
            <a:prstGeom prst="leftArrow">
              <a:avLst>
                <a:gd name="adj1" fmla="val 50000"/>
                <a:gd name="adj2" fmla="val 50000"/>
              </a:avLst>
            </a:prstGeom>
            <a:solidFill>
              <a:srgbClr val="7889FB"/>
            </a:solidFill>
            <a:ln w="9525" algn="ctr">
              <a:noFill/>
              <a:miter lim="800000"/>
              <a:headEnd/>
              <a:tailEnd/>
            </a:ln>
            <a:effectLst/>
          </p:spPr>
          <p:txBody>
            <a:bodyPr lIns="0" rIns="0" anchor="ctr"/>
            <a:lstStyle/>
            <a:p>
              <a:endParaRPr lang="en-US"/>
            </a:p>
          </p:txBody>
        </p:sp>
        <p:graphicFrame>
          <p:nvGraphicFramePr>
            <p:cNvPr id="1575987" name="Object 51" descr="Bouquet"/>
            <p:cNvGraphicFramePr>
              <a:graphicFrameLocks noChangeAspect="1"/>
            </p:cNvGraphicFramePr>
            <p:nvPr/>
          </p:nvGraphicFramePr>
          <p:xfrm>
            <a:off x="4671" y="2069"/>
            <a:ext cx="213" cy="200"/>
          </p:xfrm>
          <a:graphic>
            <a:graphicData uri="http://schemas.openxmlformats.org/presentationml/2006/ole">
              <p:oleObj spid="_x0000_s37893" r:id="rId6" imgW="338400" imgH="316800" progId="">
                <p:embed/>
              </p:oleObj>
            </a:graphicData>
          </a:graphic>
        </p:graphicFrame>
        <p:graphicFrame>
          <p:nvGraphicFramePr>
            <p:cNvPr id="1575988" name="Object 52" descr="Bouquet"/>
            <p:cNvGraphicFramePr>
              <a:graphicFrameLocks noChangeAspect="1"/>
            </p:cNvGraphicFramePr>
            <p:nvPr/>
          </p:nvGraphicFramePr>
          <p:xfrm>
            <a:off x="5127" y="2780"/>
            <a:ext cx="213" cy="200"/>
          </p:xfrm>
          <a:graphic>
            <a:graphicData uri="http://schemas.openxmlformats.org/presentationml/2006/ole">
              <p:oleObj spid="_x0000_s37894" r:id="rId7" imgW="338400" imgH="316800" progId="">
                <p:embed/>
              </p:oleObj>
            </a:graphicData>
          </a:graphic>
        </p:graphicFrame>
        <p:graphicFrame>
          <p:nvGraphicFramePr>
            <p:cNvPr id="1575989" name="Object 53" descr="Bouquet"/>
            <p:cNvGraphicFramePr>
              <a:graphicFrameLocks noChangeAspect="1"/>
            </p:cNvGraphicFramePr>
            <p:nvPr/>
          </p:nvGraphicFramePr>
          <p:xfrm>
            <a:off x="5101" y="3513"/>
            <a:ext cx="213" cy="200"/>
          </p:xfrm>
          <a:graphic>
            <a:graphicData uri="http://schemas.openxmlformats.org/presentationml/2006/ole">
              <p:oleObj spid="_x0000_s37895" r:id="rId8" imgW="338400" imgH="316800" progId="">
                <p:embed/>
              </p:oleObj>
            </a:graphicData>
          </a:graphic>
        </p:graphicFrame>
        <p:sp>
          <p:nvSpPr>
            <p:cNvPr id="1575990" name="Text Box 54"/>
            <p:cNvSpPr txBox="1">
              <a:spLocks noChangeArrowheads="1"/>
            </p:cNvSpPr>
            <p:nvPr/>
          </p:nvSpPr>
          <p:spPr bwMode="auto">
            <a:xfrm>
              <a:off x="1251" y="3117"/>
              <a:ext cx="223" cy="288"/>
            </a:xfrm>
            <a:prstGeom prst="rect">
              <a:avLst/>
            </a:prstGeom>
            <a:noFill/>
            <a:ln w="9525" algn="ctr">
              <a:noFill/>
              <a:miter lim="800000"/>
              <a:headEnd/>
              <a:tailEnd/>
            </a:ln>
            <a:effectLst/>
          </p:spPr>
          <p:txBody>
            <a:bodyPr lIns="60350" tIns="30175" rIns="60350" bIns="30175">
              <a:flatTx/>
            </a:bodyPr>
            <a:lstStyle/>
            <a:p>
              <a:pPr lvl="1"/>
              <a:r>
                <a:rPr lang="en-US" altLang="ko-KR" sz="1600" b="0">
                  <a:solidFill>
                    <a:srgbClr val="000000"/>
                  </a:solidFill>
                  <a:ea typeface="Batang" pitchFamily="18" charset="-127"/>
                </a:rPr>
                <a:t>1</a:t>
              </a:r>
              <a:endParaRPr lang="en-US" sz="2000" b="0">
                <a:latin typeface="Tahoma" pitchFamily="34" charset="0"/>
              </a:endParaRPr>
            </a:p>
          </p:txBody>
        </p:sp>
        <p:sp>
          <p:nvSpPr>
            <p:cNvPr id="1575991" name="Text Box 55"/>
            <p:cNvSpPr txBox="1">
              <a:spLocks noChangeArrowheads="1"/>
            </p:cNvSpPr>
            <p:nvPr/>
          </p:nvSpPr>
          <p:spPr bwMode="auto">
            <a:xfrm>
              <a:off x="1259" y="2415"/>
              <a:ext cx="275" cy="288"/>
            </a:xfrm>
            <a:prstGeom prst="rect">
              <a:avLst/>
            </a:prstGeom>
            <a:noFill/>
            <a:ln w="9525" algn="ctr">
              <a:noFill/>
              <a:miter lim="800000"/>
              <a:headEnd/>
              <a:tailEnd/>
            </a:ln>
            <a:effectLst/>
          </p:spPr>
          <p:txBody>
            <a:bodyPr lIns="60350" tIns="30175" rIns="60350" bIns="30175">
              <a:flatTx/>
            </a:bodyPr>
            <a:lstStyle/>
            <a:p>
              <a:pPr lvl="1"/>
              <a:r>
                <a:rPr lang="en-US" altLang="ko-KR" sz="1600" b="0">
                  <a:solidFill>
                    <a:srgbClr val="000000"/>
                  </a:solidFill>
                  <a:ea typeface="Batang" pitchFamily="18" charset="-127"/>
                </a:rPr>
                <a:t>2 </a:t>
              </a:r>
              <a:endParaRPr lang="en-US" sz="2000" b="0">
                <a:latin typeface="Tahoma" pitchFamily="34" charset="0"/>
              </a:endParaRPr>
            </a:p>
          </p:txBody>
        </p:sp>
        <p:sp>
          <p:nvSpPr>
            <p:cNvPr id="1575992" name="Text Box 56"/>
            <p:cNvSpPr txBox="1">
              <a:spLocks noChangeArrowheads="1"/>
            </p:cNvSpPr>
            <p:nvPr/>
          </p:nvSpPr>
          <p:spPr bwMode="auto">
            <a:xfrm>
              <a:off x="1266" y="1663"/>
              <a:ext cx="223" cy="288"/>
            </a:xfrm>
            <a:prstGeom prst="rect">
              <a:avLst/>
            </a:prstGeom>
            <a:noFill/>
            <a:ln w="9525" algn="ctr">
              <a:noFill/>
              <a:miter lim="800000"/>
              <a:headEnd/>
              <a:tailEnd/>
            </a:ln>
            <a:effectLst/>
          </p:spPr>
          <p:txBody>
            <a:bodyPr lIns="60350" tIns="30175" rIns="60350" bIns="30175">
              <a:flatTx/>
            </a:bodyPr>
            <a:lstStyle/>
            <a:p>
              <a:pPr lvl="1"/>
              <a:r>
                <a:rPr lang="en-US" altLang="ko-KR" sz="1600" b="0">
                  <a:solidFill>
                    <a:srgbClr val="000000"/>
                  </a:solidFill>
                  <a:ea typeface="Batang" pitchFamily="18" charset="-127"/>
                </a:rPr>
                <a:t>3</a:t>
              </a:r>
              <a:endParaRPr lang="en-US" sz="2000" b="0">
                <a:latin typeface="Tahoma" pitchFamily="34" charset="0"/>
              </a:endParaRPr>
            </a:p>
          </p:txBody>
        </p:sp>
        <p:sp>
          <p:nvSpPr>
            <p:cNvPr id="1575993" name="Text Box 57"/>
            <p:cNvSpPr txBox="1">
              <a:spLocks noChangeArrowheads="1"/>
            </p:cNvSpPr>
            <p:nvPr/>
          </p:nvSpPr>
          <p:spPr bwMode="auto">
            <a:xfrm>
              <a:off x="1262" y="963"/>
              <a:ext cx="224" cy="287"/>
            </a:xfrm>
            <a:prstGeom prst="rect">
              <a:avLst/>
            </a:prstGeom>
            <a:noFill/>
            <a:ln w="9525" algn="ctr">
              <a:noFill/>
              <a:miter lim="800000"/>
              <a:headEnd/>
              <a:tailEnd/>
            </a:ln>
            <a:effectLst/>
          </p:spPr>
          <p:txBody>
            <a:bodyPr lIns="60350" tIns="30175" rIns="60350" bIns="30175">
              <a:flatTx/>
            </a:bodyPr>
            <a:lstStyle/>
            <a:p>
              <a:pPr lvl="1"/>
              <a:r>
                <a:rPr lang="en-US" altLang="ko-KR" sz="1600" b="0">
                  <a:solidFill>
                    <a:srgbClr val="000000"/>
                  </a:solidFill>
                  <a:ea typeface="Batang" pitchFamily="18" charset="-127"/>
                </a:rPr>
                <a:t>4</a:t>
              </a:r>
              <a:endParaRPr lang="en-US" sz="2000" b="0">
                <a:latin typeface="Tahoma" pitchFamily="34" charset="0"/>
              </a:endParaRPr>
            </a:p>
          </p:txBody>
        </p:sp>
        <p:sp>
          <p:nvSpPr>
            <p:cNvPr id="1575994" name="Text Box 58"/>
            <p:cNvSpPr txBox="1">
              <a:spLocks noChangeArrowheads="1"/>
            </p:cNvSpPr>
            <p:nvPr/>
          </p:nvSpPr>
          <p:spPr bwMode="auto">
            <a:xfrm>
              <a:off x="439" y="3832"/>
              <a:ext cx="4229" cy="187"/>
            </a:xfrm>
            <a:prstGeom prst="rect">
              <a:avLst/>
            </a:prstGeom>
            <a:solidFill>
              <a:srgbClr val="FF6600"/>
            </a:solidFill>
            <a:ln w="9525">
              <a:noFill/>
              <a:miter lim="800000"/>
              <a:headEnd/>
              <a:tailEnd/>
            </a:ln>
            <a:effectLst>
              <a:prstShdw prst="shdw17" dist="28398" dir="1593903">
                <a:srgbClr val="000000"/>
              </a:prstShdw>
            </a:effectLst>
          </p:spPr>
          <p:txBody>
            <a:bodyPr lIns="0" tIns="0" rIns="0" bIns="0"/>
            <a:lstStyle/>
            <a:p>
              <a:r>
                <a:rPr lang="en-US" altLang="ko-KR" sz="900" b="0">
                  <a:solidFill>
                    <a:srgbClr val="000000"/>
                  </a:solidFill>
                  <a:ea typeface="Batang" pitchFamily="18" charset="-127"/>
                </a:rPr>
                <a:t>                                           </a:t>
              </a:r>
              <a:r>
                <a:rPr lang="en-US" altLang="ko-KR" sz="900">
                  <a:solidFill>
                    <a:srgbClr val="FFFFFF"/>
                  </a:solidFill>
                  <a:effectLst>
                    <a:outerShdw blurRad="38100" dist="38100" dir="2700000" algn="tl">
                      <a:srgbClr val="000000"/>
                    </a:outerShdw>
                  </a:effectLst>
                  <a:ea typeface="Batang" pitchFamily="18" charset="-127"/>
                </a:rPr>
                <a:t>Competency Assessments</a:t>
              </a:r>
            </a:p>
            <a:p>
              <a:endParaRPr lang="en-US" sz="2000" b="0">
                <a:latin typeface="Tahoma" pitchFamily="34" charset="0"/>
              </a:endParaRPr>
            </a:p>
          </p:txBody>
        </p:sp>
        <p:sp>
          <p:nvSpPr>
            <p:cNvPr id="1575995" name="Freeform 59"/>
            <p:cNvSpPr>
              <a:spLocks/>
            </p:cNvSpPr>
            <p:nvPr/>
          </p:nvSpPr>
          <p:spPr bwMode="auto">
            <a:xfrm>
              <a:off x="127" y="1013"/>
              <a:ext cx="1142" cy="2872"/>
            </a:xfrm>
            <a:custGeom>
              <a:avLst/>
              <a:gdLst/>
              <a:ahLst/>
              <a:cxnLst>
                <a:cxn ang="0">
                  <a:pos x="169" y="2851"/>
                </a:cxn>
                <a:cxn ang="0">
                  <a:pos x="0" y="2851"/>
                </a:cxn>
                <a:cxn ang="0">
                  <a:pos x="0" y="0"/>
                </a:cxn>
                <a:cxn ang="0">
                  <a:pos x="626" y="0"/>
                </a:cxn>
              </a:cxnLst>
              <a:rect l="0" t="0" r="r" b="b"/>
              <a:pathLst>
                <a:path w="627" h="2852">
                  <a:moveTo>
                    <a:pt x="169" y="2851"/>
                  </a:moveTo>
                  <a:lnTo>
                    <a:pt x="0" y="2851"/>
                  </a:lnTo>
                  <a:lnTo>
                    <a:pt x="0" y="0"/>
                  </a:lnTo>
                  <a:lnTo>
                    <a:pt x="626" y="0"/>
                  </a:lnTo>
                </a:path>
              </a:pathLst>
            </a:custGeom>
            <a:noFill/>
            <a:ln w="12700" cap="flat" cmpd="sng">
              <a:solidFill>
                <a:srgbClr val="000000"/>
              </a:solidFill>
              <a:prstDash val="solid"/>
              <a:round/>
              <a:headEnd type="none" w="med" len="med"/>
              <a:tailEnd type="none" w="med" len="med"/>
            </a:ln>
            <a:effectLst/>
          </p:spPr>
          <p:txBody>
            <a:bodyPr/>
            <a:lstStyle/>
            <a:p>
              <a:endParaRPr lang="en-US"/>
            </a:p>
          </p:txBody>
        </p:sp>
        <p:sp>
          <p:nvSpPr>
            <p:cNvPr id="1575996" name="Line 60"/>
            <p:cNvSpPr>
              <a:spLocks noChangeShapeType="1"/>
            </p:cNvSpPr>
            <p:nvPr/>
          </p:nvSpPr>
          <p:spPr bwMode="auto">
            <a:xfrm>
              <a:off x="122" y="1810"/>
              <a:ext cx="894" cy="1"/>
            </a:xfrm>
            <a:prstGeom prst="line">
              <a:avLst/>
            </a:prstGeom>
            <a:noFill/>
            <a:ln w="12700">
              <a:solidFill>
                <a:srgbClr val="000000"/>
              </a:solidFill>
              <a:round/>
              <a:headEnd/>
              <a:tailEnd/>
            </a:ln>
            <a:effectLst/>
          </p:spPr>
          <p:txBody>
            <a:bodyPr anchor="ctr"/>
            <a:lstStyle/>
            <a:p>
              <a:endParaRPr lang="en-US"/>
            </a:p>
          </p:txBody>
        </p:sp>
        <p:sp>
          <p:nvSpPr>
            <p:cNvPr id="1575997" name="Line 61"/>
            <p:cNvSpPr>
              <a:spLocks noChangeShapeType="1"/>
            </p:cNvSpPr>
            <p:nvPr/>
          </p:nvSpPr>
          <p:spPr bwMode="auto">
            <a:xfrm>
              <a:off x="122" y="2532"/>
              <a:ext cx="630" cy="1"/>
            </a:xfrm>
            <a:prstGeom prst="line">
              <a:avLst/>
            </a:prstGeom>
            <a:noFill/>
            <a:ln w="12700">
              <a:solidFill>
                <a:srgbClr val="000000"/>
              </a:solidFill>
              <a:round/>
              <a:headEnd/>
              <a:tailEnd/>
            </a:ln>
            <a:effectLst/>
          </p:spPr>
          <p:txBody>
            <a:bodyPr anchor="ctr"/>
            <a:lstStyle/>
            <a:p>
              <a:endParaRPr lang="en-US"/>
            </a:p>
          </p:txBody>
        </p:sp>
        <p:sp>
          <p:nvSpPr>
            <p:cNvPr id="1575998" name="Line 62"/>
            <p:cNvSpPr>
              <a:spLocks noChangeShapeType="1"/>
            </p:cNvSpPr>
            <p:nvPr/>
          </p:nvSpPr>
          <p:spPr bwMode="auto">
            <a:xfrm>
              <a:off x="122" y="3282"/>
              <a:ext cx="210" cy="0"/>
            </a:xfrm>
            <a:prstGeom prst="line">
              <a:avLst/>
            </a:prstGeom>
            <a:noFill/>
            <a:ln w="12700">
              <a:solidFill>
                <a:srgbClr val="000000"/>
              </a:solidFill>
              <a:round/>
              <a:headEnd/>
              <a:tailEnd/>
            </a:ln>
            <a:effectLst/>
          </p:spPr>
          <p:txBody>
            <a:bodyPr anchor="ctr"/>
            <a:lstStyle/>
            <a:p>
              <a:endParaRPr lang="en-US"/>
            </a:p>
          </p:txBody>
        </p:sp>
        <p:sp>
          <p:nvSpPr>
            <p:cNvPr id="1575999" name="Text Box 63"/>
            <p:cNvSpPr txBox="1">
              <a:spLocks noChangeArrowheads="1"/>
            </p:cNvSpPr>
            <p:nvPr/>
          </p:nvSpPr>
          <p:spPr bwMode="auto">
            <a:xfrm>
              <a:off x="4490" y="3299"/>
              <a:ext cx="1270" cy="134"/>
            </a:xfrm>
            <a:prstGeom prst="rect">
              <a:avLst/>
            </a:prstGeom>
            <a:noFill/>
            <a:ln w="25400">
              <a:noFill/>
              <a:miter lim="800000"/>
              <a:headEnd/>
              <a:tailEnd/>
            </a:ln>
            <a:effectLst>
              <a:outerShdw dist="35921" dir="2700000" algn="ctr" rotWithShape="0">
                <a:srgbClr val="000000"/>
              </a:outerShdw>
            </a:effectLst>
          </p:spPr>
          <p:txBody>
            <a:bodyPr lIns="0" tIns="0" rIns="0" bIns="0" anchor="ctr"/>
            <a:lstStyle/>
            <a:p>
              <a:r>
                <a:rPr lang="en-US" altLang="ko-KR" sz="900" i="1">
                  <a:solidFill>
                    <a:srgbClr val="99FF66"/>
                  </a:solidFill>
                  <a:latin typeface="Garamond" pitchFamily="18" charset="0"/>
                  <a:ea typeface="Batang" pitchFamily="18" charset="-127"/>
                </a:rPr>
                <a:t>Awareness &amp; information</a:t>
              </a:r>
              <a:endParaRPr lang="en-US" sz="2000" b="0">
                <a:latin typeface="Tahoma" pitchFamily="34" charset="0"/>
              </a:endParaRPr>
            </a:p>
          </p:txBody>
        </p:sp>
        <p:sp>
          <p:nvSpPr>
            <p:cNvPr id="1576000" name="Text Box 64"/>
            <p:cNvSpPr txBox="1">
              <a:spLocks noChangeArrowheads="1"/>
            </p:cNvSpPr>
            <p:nvPr/>
          </p:nvSpPr>
          <p:spPr bwMode="auto">
            <a:xfrm>
              <a:off x="4478" y="2527"/>
              <a:ext cx="1163" cy="134"/>
            </a:xfrm>
            <a:prstGeom prst="rect">
              <a:avLst/>
            </a:prstGeom>
            <a:noFill/>
            <a:ln w="25400">
              <a:noFill/>
              <a:miter lim="800000"/>
              <a:headEnd/>
              <a:tailEnd/>
            </a:ln>
            <a:effectLst>
              <a:outerShdw dist="35921" dir="2700000" algn="ctr" rotWithShape="0">
                <a:srgbClr val="000000"/>
              </a:outerShdw>
            </a:effectLst>
          </p:spPr>
          <p:txBody>
            <a:bodyPr lIns="0" tIns="0" rIns="0" bIns="0" anchor="ctr"/>
            <a:lstStyle/>
            <a:p>
              <a:r>
                <a:rPr lang="en-US" altLang="ko-KR" sz="900" i="1">
                  <a:solidFill>
                    <a:srgbClr val="99FF66"/>
                  </a:solidFill>
                  <a:latin typeface="Garamond" pitchFamily="18" charset="0"/>
                  <a:ea typeface="Batang" pitchFamily="18" charset="-127"/>
                </a:rPr>
                <a:t>Understanding &amp; Practice</a:t>
              </a:r>
              <a:endParaRPr lang="en-US" sz="2000" b="0">
                <a:latin typeface="Tahoma" pitchFamily="34" charset="0"/>
              </a:endParaRPr>
            </a:p>
          </p:txBody>
        </p:sp>
        <p:sp>
          <p:nvSpPr>
            <p:cNvPr id="1576001" name="Text Box 65"/>
            <p:cNvSpPr txBox="1">
              <a:spLocks noChangeArrowheads="1"/>
            </p:cNvSpPr>
            <p:nvPr/>
          </p:nvSpPr>
          <p:spPr bwMode="auto">
            <a:xfrm>
              <a:off x="4078" y="1764"/>
              <a:ext cx="1548" cy="134"/>
            </a:xfrm>
            <a:prstGeom prst="rect">
              <a:avLst/>
            </a:prstGeom>
            <a:noFill/>
            <a:ln w="25400">
              <a:noFill/>
              <a:miter lim="800000"/>
              <a:headEnd/>
              <a:tailEnd/>
            </a:ln>
            <a:effectLst>
              <a:outerShdw dist="35921" dir="2700000" algn="ctr" rotWithShape="0">
                <a:srgbClr val="000000"/>
              </a:outerShdw>
            </a:effectLst>
          </p:spPr>
          <p:txBody>
            <a:bodyPr lIns="0" tIns="0" rIns="0" bIns="0" anchor="ctr"/>
            <a:lstStyle/>
            <a:p>
              <a:r>
                <a:rPr lang="en-US" altLang="ko-KR" sz="900" i="1">
                  <a:solidFill>
                    <a:srgbClr val="99FF66"/>
                  </a:solidFill>
                  <a:latin typeface="Garamond" pitchFamily="18" charset="0"/>
                  <a:ea typeface="Batang" pitchFamily="18" charset="-127"/>
                </a:rPr>
                <a:t>Group learning from peers/experts</a:t>
              </a:r>
              <a:endParaRPr lang="en-US" sz="2000" b="0">
                <a:latin typeface="Tahoma" pitchFamily="34" charset="0"/>
              </a:endParaRPr>
            </a:p>
          </p:txBody>
        </p:sp>
        <p:sp>
          <p:nvSpPr>
            <p:cNvPr id="1576002" name="Text Box 66"/>
            <p:cNvSpPr txBox="1">
              <a:spLocks noChangeArrowheads="1"/>
            </p:cNvSpPr>
            <p:nvPr/>
          </p:nvSpPr>
          <p:spPr bwMode="auto">
            <a:xfrm>
              <a:off x="4038" y="1038"/>
              <a:ext cx="1606" cy="134"/>
            </a:xfrm>
            <a:prstGeom prst="rect">
              <a:avLst/>
            </a:prstGeom>
            <a:noFill/>
            <a:ln w="25400">
              <a:noFill/>
              <a:miter lim="800000"/>
              <a:headEnd/>
              <a:tailEnd/>
            </a:ln>
            <a:effectLst>
              <a:outerShdw dist="35921" dir="2700000" algn="ctr" rotWithShape="0">
                <a:srgbClr val="000000"/>
              </a:outerShdw>
            </a:effectLst>
          </p:spPr>
          <p:txBody>
            <a:bodyPr lIns="0" tIns="0" rIns="0" bIns="0" anchor="ctr"/>
            <a:lstStyle/>
            <a:p>
              <a:r>
                <a:rPr lang="en-US" altLang="ko-KR" sz="900" i="1">
                  <a:solidFill>
                    <a:srgbClr val="99FF66"/>
                  </a:solidFill>
                  <a:latin typeface="Garamond" pitchFamily="18" charset="0"/>
                  <a:ea typeface="Batang" pitchFamily="18" charset="-127"/>
                </a:rPr>
                <a:t>Higher order skills and proficiencies</a:t>
              </a:r>
              <a:endParaRPr lang="en-US" sz="2000" b="0">
                <a:latin typeface="Tahoma" pitchFamily="34" charset="0"/>
              </a:endParaRPr>
            </a:p>
          </p:txBody>
        </p:sp>
      </p:grpSp>
    </p:spTree>
  </p:cSld>
  <p:clrMapOvr>
    <a:masterClrMapping/>
  </p:clrMapOvr>
  <p:transition spd="med">
    <p:wip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04" name="Rectangle 4"/>
          <p:cNvSpPr>
            <a:spLocks noGrp="1" noChangeArrowheads="1"/>
          </p:cNvSpPr>
          <p:nvPr>
            <p:ph type="title"/>
          </p:nvPr>
        </p:nvSpPr>
        <p:spPr>
          <a:xfrm>
            <a:off x="0" y="274638"/>
            <a:ext cx="9144000" cy="1096962"/>
          </a:xfrm>
        </p:spPr>
        <p:txBody>
          <a:bodyPr/>
          <a:lstStyle/>
          <a:p>
            <a:r>
              <a:rPr lang="en-US" sz="2000" b="1" dirty="0">
                <a:latin typeface="Tahoma" pitchFamily="34" charset="0"/>
              </a:rPr>
              <a:t>Framework for organizational development through training</a:t>
            </a:r>
            <a:r>
              <a:rPr lang="en-US" sz="2000" dirty="0">
                <a:latin typeface="Tahoma" pitchFamily="34" charset="0"/>
              </a:rPr>
              <a:t> </a:t>
            </a:r>
            <a:r>
              <a:rPr lang="en-US" sz="2000" b="1" dirty="0">
                <a:latin typeface="Tahoma" pitchFamily="34" charset="0"/>
              </a:rPr>
              <a:t/>
            </a:r>
            <a:br>
              <a:rPr lang="en-US" sz="2000" b="1" dirty="0">
                <a:latin typeface="Tahoma" pitchFamily="34" charset="0"/>
              </a:rPr>
            </a:br>
            <a:r>
              <a:rPr lang="en-US" sz="3200" b="1" dirty="0">
                <a:latin typeface="Tahoma" pitchFamily="34" charset="0"/>
              </a:rPr>
              <a:t>Assess, Learn, and Apply</a:t>
            </a:r>
            <a:r>
              <a:rPr lang="en-US" sz="3200" dirty="0">
                <a:latin typeface="Tahoma" pitchFamily="34" charset="0"/>
              </a:rPr>
              <a:t> </a:t>
            </a:r>
            <a:r>
              <a:rPr lang="en-US" sz="4000" b="1" dirty="0">
                <a:latin typeface="Tahoma" pitchFamily="34" charset="0"/>
              </a:rPr>
              <a:t/>
            </a:r>
            <a:br>
              <a:rPr lang="en-US" sz="4000" b="1" dirty="0">
                <a:latin typeface="Tahoma" pitchFamily="34" charset="0"/>
              </a:rPr>
            </a:br>
            <a:r>
              <a:rPr lang="en-US" sz="1600" b="1" dirty="0">
                <a:latin typeface="Tahoma" pitchFamily="34" charset="0"/>
              </a:rPr>
              <a:t>(Copyright Microsoft, </a:t>
            </a:r>
            <a:r>
              <a:rPr lang="en-US" sz="1600" b="1" dirty="0" err="1">
                <a:latin typeface="Tahoma" pitchFamily="34" charset="0"/>
              </a:rPr>
              <a:t>Ziob</a:t>
            </a:r>
            <a:r>
              <a:rPr lang="en-US" sz="1600" b="1" dirty="0">
                <a:latin typeface="Tahoma" pitchFamily="34" charset="0"/>
              </a:rPr>
              <a:t> &amp; Mosher, in press; </a:t>
            </a:r>
            <a:r>
              <a:rPr lang="en-US" sz="1600" b="1" dirty="0" smtClean="0">
                <a:latin typeface="Tahoma" pitchFamily="34" charset="0"/>
              </a:rPr>
              <a:t>Handbook </a:t>
            </a:r>
            <a:r>
              <a:rPr lang="en-US" sz="1600" b="1" dirty="0">
                <a:latin typeface="Tahoma" pitchFamily="34" charset="0"/>
              </a:rPr>
              <a:t>of Blended Learning)</a:t>
            </a:r>
            <a:endParaRPr lang="en-US" sz="2000" b="1" dirty="0">
              <a:latin typeface="Tahoma" pitchFamily="34" charset="0"/>
            </a:endParaRPr>
          </a:p>
        </p:txBody>
      </p:sp>
      <p:pic>
        <p:nvPicPr>
          <p:cNvPr id="1484935" name="Picture 135" descr="ProductChartFINAL"/>
          <p:cNvPicPr>
            <a:picLocks noChangeAspect="1" noChangeArrowheads="1"/>
          </p:cNvPicPr>
          <p:nvPr/>
        </p:nvPicPr>
        <p:blipFill>
          <a:blip r:embed="rId2" cstate="print"/>
          <a:srcRect/>
          <a:stretch>
            <a:fillRect/>
          </a:stretch>
        </p:blipFill>
        <p:spPr bwMode="auto">
          <a:xfrm>
            <a:off x="0" y="1524000"/>
            <a:ext cx="9144000" cy="5227638"/>
          </a:xfrm>
          <a:prstGeom prst="rect">
            <a:avLst/>
          </a:prstGeom>
          <a:noFill/>
          <a:ln w="9525">
            <a:noFill/>
            <a:miter lim="800000"/>
            <a:headEnd/>
            <a:tailEnd/>
          </a:ln>
        </p:spPr>
      </p:pic>
    </p:spTree>
  </p:cSld>
  <p:clrMapOvr>
    <a:masterClrMapping/>
  </p:clrMapOvr>
  <p:transition spd="med">
    <p:wip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0034" name="Rectangle 2"/>
          <p:cNvSpPr>
            <a:spLocks noGrp="1" noChangeArrowheads="1"/>
          </p:cNvSpPr>
          <p:nvPr>
            <p:ph type="title"/>
          </p:nvPr>
        </p:nvSpPr>
        <p:spPr>
          <a:xfrm>
            <a:off x="457200" y="76200"/>
            <a:ext cx="8153400" cy="1325562"/>
          </a:xfrm>
        </p:spPr>
        <p:txBody>
          <a:bodyPr/>
          <a:lstStyle/>
          <a:p>
            <a:r>
              <a:rPr lang="en-US" sz="3600" b="1" dirty="0">
                <a:latin typeface="Tahoma" pitchFamily="34" charset="0"/>
              </a:rPr>
              <a:t>A Blended Model: Corporate</a:t>
            </a:r>
          </a:p>
        </p:txBody>
      </p:sp>
      <p:pic>
        <p:nvPicPr>
          <p:cNvPr id="1580035" name="Picture 3"/>
          <p:cNvPicPr>
            <a:picLocks noChangeAspect="1" noChangeArrowheads="1"/>
          </p:cNvPicPr>
          <p:nvPr/>
        </p:nvPicPr>
        <p:blipFill>
          <a:blip r:embed="rId2" cstate="print"/>
          <a:srcRect l="35370" t="40407" r="35587" b="39828"/>
          <a:stretch>
            <a:fillRect/>
          </a:stretch>
        </p:blipFill>
        <p:spPr bwMode="auto">
          <a:xfrm>
            <a:off x="990600" y="1673225"/>
            <a:ext cx="6629400" cy="3282950"/>
          </a:xfrm>
          <a:prstGeom prst="rect">
            <a:avLst/>
          </a:prstGeom>
          <a:noFill/>
          <a:ln w="9525">
            <a:noFill/>
            <a:miter lim="800000"/>
            <a:headEnd/>
            <a:tailEnd/>
          </a:ln>
          <a:effectLst/>
        </p:spPr>
      </p:pic>
      <p:sp>
        <p:nvSpPr>
          <p:cNvPr id="1580036" name="Text Box 4"/>
          <p:cNvSpPr txBox="1">
            <a:spLocks noChangeArrowheads="1"/>
          </p:cNvSpPr>
          <p:nvPr/>
        </p:nvSpPr>
        <p:spPr bwMode="auto">
          <a:xfrm>
            <a:off x="1066800" y="5133975"/>
            <a:ext cx="7162800" cy="1187450"/>
          </a:xfrm>
          <a:prstGeom prst="rect">
            <a:avLst/>
          </a:prstGeom>
          <a:noFill/>
          <a:ln w="9525">
            <a:noFill/>
            <a:miter lim="800000"/>
            <a:headEnd/>
            <a:tailEnd/>
          </a:ln>
          <a:effectLst/>
        </p:spPr>
        <p:txBody>
          <a:bodyPr>
            <a:spAutoFit/>
          </a:bodyPr>
          <a:lstStyle/>
          <a:p>
            <a:pPr algn="ctr"/>
            <a:r>
              <a:rPr lang="en-US" sz="2400" dirty="0" err="1">
                <a:solidFill>
                  <a:schemeClr val="tx2"/>
                </a:solidFill>
                <a:latin typeface="Tahoma" pitchFamily="34" charset="0"/>
              </a:rPr>
              <a:t>Soren</a:t>
            </a:r>
            <a:r>
              <a:rPr lang="en-US" sz="2400" dirty="0">
                <a:solidFill>
                  <a:schemeClr val="tx2"/>
                </a:solidFill>
                <a:latin typeface="Tahoma" pitchFamily="34" charset="0"/>
              </a:rPr>
              <a:t> Kaplan, Ph.D.</a:t>
            </a:r>
            <a:br>
              <a:rPr lang="en-US" sz="2400" dirty="0">
                <a:solidFill>
                  <a:schemeClr val="tx2"/>
                </a:solidFill>
                <a:latin typeface="Tahoma" pitchFamily="34" charset="0"/>
              </a:rPr>
            </a:br>
            <a:r>
              <a:rPr lang="en-US" sz="2400" dirty="0">
                <a:solidFill>
                  <a:schemeClr val="tx2"/>
                </a:solidFill>
                <a:latin typeface="Tahoma" pitchFamily="34" charset="0"/>
              </a:rPr>
              <a:t>Managing Director, </a:t>
            </a:r>
            <a:r>
              <a:rPr lang="en-US" sz="2400" dirty="0" err="1">
                <a:solidFill>
                  <a:schemeClr val="tx2"/>
                </a:solidFill>
                <a:latin typeface="Tahoma" pitchFamily="34" charset="0"/>
              </a:rPr>
              <a:t>iCohere</a:t>
            </a:r>
            <a:r>
              <a:rPr lang="en-US" sz="2400" dirty="0">
                <a:solidFill>
                  <a:schemeClr val="tx2"/>
                </a:solidFill>
                <a:latin typeface="Tahoma" pitchFamily="34" charset="0"/>
              </a:rPr>
              <a:t>, Strategies for Collaborative Learning</a:t>
            </a:r>
          </a:p>
        </p:txBody>
      </p:sp>
    </p:spTree>
  </p:cSld>
  <p:clrMapOvr>
    <a:masterClrMapping/>
  </p:clrMapOvr>
  <p:transition spd="med">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smtClean="0"/>
              <a:t>A Value-Added Structure for Blended Learning</a:t>
            </a:r>
          </a:p>
        </p:txBody>
      </p:sp>
      <p:sp>
        <p:nvSpPr>
          <p:cNvPr id="4" name="Oval 3"/>
          <p:cNvSpPr/>
          <p:nvPr/>
        </p:nvSpPr>
        <p:spPr bwMode="auto">
          <a:xfrm>
            <a:off x="152400" y="2209800"/>
            <a:ext cx="3352800" cy="3200400"/>
          </a:xfrm>
          <a:prstGeom prst="ellipse">
            <a:avLst/>
          </a:prstGeom>
          <a:noFill/>
          <a:ln w="50800" cap="flat" cmpd="sng" algn="ctr">
            <a:solidFill>
              <a:schemeClr val="accent6">
                <a:lumMod val="60000"/>
                <a:lumOff val="40000"/>
              </a:schemeClr>
            </a:solidFill>
            <a:prstDash val="solid"/>
            <a:round/>
            <a:headEnd type="none" w="sm" len="sm"/>
            <a:tailEnd type="none" w="sm" len="sm"/>
          </a:ln>
          <a:effectLst/>
        </p:spPr>
        <p:txBody>
          <a:bodyPr wrap="none"/>
          <a:lstStyle/>
          <a:p>
            <a:pPr>
              <a:defRPr/>
            </a:pPr>
            <a:endParaRPr lang="en-US"/>
          </a:p>
        </p:txBody>
      </p:sp>
      <p:sp>
        <p:nvSpPr>
          <p:cNvPr id="32772" name="Oval 4"/>
          <p:cNvSpPr>
            <a:spLocks noChangeArrowheads="1"/>
          </p:cNvSpPr>
          <p:nvPr/>
        </p:nvSpPr>
        <p:spPr bwMode="auto">
          <a:xfrm>
            <a:off x="2895600" y="2209800"/>
            <a:ext cx="3352800" cy="3200400"/>
          </a:xfrm>
          <a:prstGeom prst="ellipse">
            <a:avLst/>
          </a:prstGeom>
          <a:noFill/>
          <a:ln w="50800" algn="ctr">
            <a:solidFill>
              <a:srgbClr val="FFC000"/>
            </a:solidFill>
            <a:round/>
            <a:headEnd type="none" w="sm" len="sm"/>
            <a:tailEnd type="none" w="sm" len="sm"/>
          </a:ln>
        </p:spPr>
        <p:txBody>
          <a:bodyPr wrap="none"/>
          <a:lstStyle/>
          <a:p>
            <a:endParaRPr lang="en-US"/>
          </a:p>
        </p:txBody>
      </p:sp>
      <p:sp>
        <p:nvSpPr>
          <p:cNvPr id="32773" name="Oval 5"/>
          <p:cNvSpPr>
            <a:spLocks noChangeArrowheads="1"/>
          </p:cNvSpPr>
          <p:nvPr/>
        </p:nvSpPr>
        <p:spPr bwMode="auto">
          <a:xfrm>
            <a:off x="5638800" y="2209800"/>
            <a:ext cx="3352800" cy="3200400"/>
          </a:xfrm>
          <a:prstGeom prst="ellipse">
            <a:avLst/>
          </a:prstGeom>
          <a:noFill/>
          <a:ln w="50800" algn="ctr">
            <a:solidFill>
              <a:srgbClr val="FFFF00"/>
            </a:solidFill>
            <a:round/>
            <a:headEnd type="none" w="sm" len="sm"/>
            <a:tailEnd type="none" w="sm" len="sm"/>
          </a:ln>
        </p:spPr>
        <p:txBody>
          <a:bodyPr wrap="none"/>
          <a:lstStyle/>
          <a:p>
            <a:endParaRPr lang="en-US"/>
          </a:p>
        </p:txBody>
      </p:sp>
      <p:sp>
        <p:nvSpPr>
          <p:cNvPr id="7" name="TextBox 6"/>
          <p:cNvSpPr txBox="1"/>
          <p:nvPr/>
        </p:nvSpPr>
        <p:spPr>
          <a:xfrm>
            <a:off x="609600" y="2743200"/>
            <a:ext cx="2405063" cy="1077913"/>
          </a:xfrm>
          <a:prstGeom prst="rect">
            <a:avLst/>
          </a:prstGeom>
          <a:noFill/>
        </p:spPr>
        <p:txBody>
          <a:bodyPr>
            <a:spAutoFit/>
          </a:bodyPr>
          <a:lstStyle/>
          <a:p>
            <a:pPr algn="ctr">
              <a:defRPr/>
            </a:pPr>
            <a:r>
              <a:rPr lang="en-US" sz="3200" dirty="0">
                <a:solidFill>
                  <a:schemeClr val="accent1">
                    <a:lumMod val="20000"/>
                    <a:lumOff val="80000"/>
                  </a:schemeClr>
                </a:solidFill>
                <a:latin typeface="Times New Roman" charset="0"/>
              </a:rPr>
              <a:t>Enabling</a:t>
            </a:r>
          </a:p>
          <a:p>
            <a:pPr algn="ctr">
              <a:defRPr/>
            </a:pPr>
            <a:r>
              <a:rPr lang="en-US" sz="3200" dirty="0">
                <a:solidFill>
                  <a:schemeClr val="accent1">
                    <a:lumMod val="20000"/>
                    <a:lumOff val="80000"/>
                  </a:schemeClr>
                </a:solidFill>
                <a:latin typeface="Times New Roman" charset="0"/>
              </a:rPr>
              <a:t>Blends</a:t>
            </a:r>
          </a:p>
        </p:txBody>
      </p:sp>
      <p:sp>
        <p:nvSpPr>
          <p:cNvPr id="8" name="TextBox 7"/>
          <p:cNvSpPr txBox="1"/>
          <p:nvPr/>
        </p:nvSpPr>
        <p:spPr>
          <a:xfrm>
            <a:off x="6400800" y="3810000"/>
            <a:ext cx="1981200" cy="954088"/>
          </a:xfrm>
          <a:prstGeom prst="rect">
            <a:avLst/>
          </a:prstGeom>
          <a:noFill/>
        </p:spPr>
        <p:txBody>
          <a:bodyPr>
            <a:spAutoFit/>
          </a:bodyPr>
          <a:lstStyle/>
          <a:p>
            <a:pPr algn="ctr">
              <a:defRPr/>
            </a:pPr>
            <a:r>
              <a:rPr lang="en-US" sz="2800" i="1" dirty="0">
                <a:solidFill>
                  <a:schemeClr val="accent1">
                    <a:lumMod val="60000"/>
                    <a:lumOff val="40000"/>
                  </a:schemeClr>
                </a:solidFill>
                <a:latin typeface="Times New Roman" charset="0"/>
              </a:rPr>
              <a:t>Paradigm Shift</a:t>
            </a:r>
          </a:p>
        </p:txBody>
      </p:sp>
      <p:sp>
        <p:nvSpPr>
          <p:cNvPr id="9" name="TextBox 8"/>
          <p:cNvSpPr txBox="1"/>
          <p:nvPr/>
        </p:nvSpPr>
        <p:spPr>
          <a:xfrm>
            <a:off x="838200" y="3810000"/>
            <a:ext cx="1981200" cy="523875"/>
          </a:xfrm>
          <a:prstGeom prst="rect">
            <a:avLst/>
          </a:prstGeom>
          <a:noFill/>
        </p:spPr>
        <p:txBody>
          <a:bodyPr>
            <a:spAutoFit/>
          </a:bodyPr>
          <a:lstStyle/>
          <a:p>
            <a:pPr algn="ctr">
              <a:defRPr/>
            </a:pPr>
            <a:r>
              <a:rPr lang="en-US" sz="2800" i="1" dirty="0">
                <a:solidFill>
                  <a:schemeClr val="accent1">
                    <a:lumMod val="60000"/>
                    <a:lumOff val="40000"/>
                  </a:schemeClr>
                </a:solidFill>
                <a:latin typeface="Times New Roman" charset="0"/>
              </a:rPr>
              <a:t>Access</a:t>
            </a:r>
          </a:p>
        </p:txBody>
      </p:sp>
      <p:sp>
        <p:nvSpPr>
          <p:cNvPr id="10" name="TextBox 9"/>
          <p:cNvSpPr txBox="1"/>
          <p:nvPr/>
        </p:nvSpPr>
        <p:spPr>
          <a:xfrm>
            <a:off x="3352800" y="2743200"/>
            <a:ext cx="2405063" cy="1077913"/>
          </a:xfrm>
          <a:prstGeom prst="rect">
            <a:avLst/>
          </a:prstGeom>
          <a:noFill/>
        </p:spPr>
        <p:txBody>
          <a:bodyPr>
            <a:spAutoFit/>
          </a:bodyPr>
          <a:lstStyle/>
          <a:p>
            <a:pPr algn="ctr">
              <a:defRPr/>
            </a:pPr>
            <a:r>
              <a:rPr lang="en-US" sz="3200" dirty="0">
                <a:solidFill>
                  <a:schemeClr val="accent1">
                    <a:lumMod val="20000"/>
                    <a:lumOff val="80000"/>
                  </a:schemeClr>
                </a:solidFill>
                <a:latin typeface="Times New Roman" charset="0"/>
              </a:rPr>
              <a:t>Enhancing</a:t>
            </a:r>
          </a:p>
          <a:p>
            <a:pPr algn="ctr">
              <a:defRPr/>
            </a:pPr>
            <a:r>
              <a:rPr lang="en-US" sz="3200" dirty="0">
                <a:solidFill>
                  <a:schemeClr val="accent1">
                    <a:lumMod val="20000"/>
                    <a:lumOff val="80000"/>
                  </a:schemeClr>
                </a:solidFill>
                <a:latin typeface="Times New Roman" charset="0"/>
              </a:rPr>
              <a:t>Blends</a:t>
            </a:r>
          </a:p>
        </p:txBody>
      </p:sp>
      <p:sp>
        <p:nvSpPr>
          <p:cNvPr id="11" name="TextBox 10"/>
          <p:cNvSpPr txBox="1"/>
          <p:nvPr/>
        </p:nvSpPr>
        <p:spPr>
          <a:xfrm>
            <a:off x="3581400" y="3810000"/>
            <a:ext cx="1981200" cy="954088"/>
          </a:xfrm>
          <a:prstGeom prst="rect">
            <a:avLst/>
          </a:prstGeom>
          <a:noFill/>
        </p:spPr>
        <p:txBody>
          <a:bodyPr>
            <a:spAutoFit/>
          </a:bodyPr>
          <a:lstStyle/>
          <a:p>
            <a:pPr algn="ctr">
              <a:defRPr/>
            </a:pPr>
            <a:r>
              <a:rPr lang="en-US" sz="2800" i="1" dirty="0">
                <a:solidFill>
                  <a:schemeClr val="accent1">
                    <a:lumMod val="60000"/>
                    <a:lumOff val="40000"/>
                  </a:schemeClr>
                </a:solidFill>
                <a:latin typeface="Times New Roman" charset="0"/>
              </a:rPr>
              <a:t>Incremental Pedagogy</a:t>
            </a:r>
          </a:p>
        </p:txBody>
      </p:sp>
      <p:sp>
        <p:nvSpPr>
          <p:cNvPr id="12" name="TextBox 11"/>
          <p:cNvSpPr txBox="1"/>
          <p:nvPr/>
        </p:nvSpPr>
        <p:spPr>
          <a:xfrm>
            <a:off x="6019800" y="2743200"/>
            <a:ext cx="2590800" cy="1077913"/>
          </a:xfrm>
          <a:prstGeom prst="rect">
            <a:avLst/>
          </a:prstGeom>
          <a:noFill/>
        </p:spPr>
        <p:txBody>
          <a:bodyPr>
            <a:spAutoFit/>
          </a:bodyPr>
          <a:lstStyle/>
          <a:p>
            <a:pPr algn="ctr">
              <a:defRPr/>
            </a:pPr>
            <a:r>
              <a:rPr lang="en-US" sz="3200" dirty="0">
                <a:solidFill>
                  <a:schemeClr val="accent1">
                    <a:lumMod val="20000"/>
                    <a:lumOff val="80000"/>
                  </a:schemeClr>
                </a:solidFill>
                <a:latin typeface="Times New Roman" charset="0"/>
              </a:rPr>
              <a:t>Transforming</a:t>
            </a:r>
          </a:p>
          <a:p>
            <a:pPr algn="ctr">
              <a:defRPr/>
            </a:pPr>
            <a:r>
              <a:rPr lang="en-US" sz="3200" dirty="0">
                <a:solidFill>
                  <a:schemeClr val="accent1">
                    <a:lumMod val="20000"/>
                    <a:lumOff val="80000"/>
                  </a:schemeClr>
                </a:solidFill>
                <a:latin typeface="Times New Roman" charset="0"/>
              </a:rPr>
              <a:t>Blends</a:t>
            </a:r>
          </a:p>
        </p:txBody>
      </p:sp>
      <p:sp>
        <p:nvSpPr>
          <p:cNvPr id="32780" name="TextBox 12"/>
          <p:cNvSpPr txBox="1">
            <a:spLocks noChangeArrowheads="1"/>
          </p:cNvSpPr>
          <p:nvPr/>
        </p:nvSpPr>
        <p:spPr bwMode="auto">
          <a:xfrm>
            <a:off x="5715000" y="5943600"/>
            <a:ext cx="2971800" cy="461963"/>
          </a:xfrm>
          <a:prstGeom prst="rect">
            <a:avLst/>
          </a:prstGeom>
          <a:noFill/>
          <a:ln w="9525">
            <a:noFill/>
            <a:miter lim="800000"/>
            <a:headEnd/>
            <a:tailEnd/>
          </a:ln>
        </p:spPr>
        <p:txBody>
          <a:bodyPr>
            <a:spAutoFit/>
          </a:bodyPr>
          <a:lstStyle/>
          <a:p>
            <a:r>
              <a:rPr lang="en-US"/>
              <a:t>Charles Graham 2006</a:t>
            </a:r>
          </a:p>
        </p:txBody>
      </p:sp>
    </p:spTree>
  </p:cSld>
  <p:clrMapOvr>
    <a:masterClrMapping/>
  </p:clrMapOvr>
  <p:transition spd="med">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sz="3600" smtClean="0"/>
              <a:t>What Vaughan, Power, and Norberg are Thinking about Blended Learning</a:t>
            </a:r>
          </a:p>
        </p:txBody>
      </p:sp>
      <p:sp>
        <p:nvSpPr>
          <p:cNvPr id="34819" name="Oval 3"/>
          <p:cNvSpPr>
            <a:spLocks noChangeArrowheads="1"/>
          </p:cNvSpPr>
          <p:nvPr/>
        </p:nvSpPr>
        <p:spPr bwMode="auto">
          <a:xfrm>
            <a:off x="1447800" y="1447800"/>
            <a:ext cx="3657600" cy="3276600"/>
          </a:xfrm>
          <a:prstGeom prst="ellipse">
            <a:avLst/>
          </a:prstGeom>
          <a:noFill/>
          <a:ln w="25400" algn="ctr">
            <a:solidFill>
              <a:srgbClr val="FFC000"/>
            </a:solidFill>
            <a:round/>
            <a:headEnd type="none" w="sm" len="sm"/>
            <a:tailEnd type="none" w="sm" len="sm"/>
          </a:ln>
        </p:spPr>
        <p:txBody>
          <a:bodyPr wrap="none"/>
          <a:lstStyle/>
          <a:p>
            <a:endParaRPr lang="en-US"/>
          </a:p>
        </p:txBody>
      </p:sp>
      <p:sp>
        <p:nvSpPr>
          <p:cNvPr id="34820" name="Oval 4"/>
          <p:cNvSpPr>
            <a:spLocks noChangeArrowheads="1"/>
          </p:cNvSpPr>
          <p:nvPr/>
        </p:nvSpPr>
        <p:spPr bwMode="auto">
          <a:xfrm>
            <a:off x="4038600" y="1447800"/>
            <a:ext cx="3657600" cy="3276600"/>
          </a:xfrm>
          <a:prstGeom prst="ellipse">
            <a:avLst/>
          </a:prstGeom>
          <a:noFill/>
          <a:ln w="25400" algn="ctr">
            <a:solidFill>
              <a:schemeClr val="bg2"/>
            </a:solidFill>
            <a:round/>
            <a:headEnd type="none" w="sm" len="sm"/>
            <a:tailEnd type="none" w="sm" len="sm"/>
          </a:ln>
        </p:spPr>
        <p:txBody>
          <a:bodyPr wrap="none"/>
          <a:lstStyle/>
          <a:p>
            <a:endParaRPr lang="en-US"/>
          </a:p>
        </p:txBody>
      </p:sp>
      <p:sp>
        <p:nvSpPr>
          <p:cNvPr id="6" name="Oval 5"/>
          <p:cNvSpPr/>
          <p:nvPr/>
        </p:nvSpPr>
        <p:spPr bwMode="auto">
          <a:xfrm>
            <a:off x="4038600" y="3505200"/>
            <a:ext cx="3657600" cy="3276600"/>
          </a:xfrm>
          <a:prstGeom prst="ellipse">
            <a:avLst/>
          </a:prstGeom>
          <a:noFill/>
          <a:ln w="25400" cap="flat" cmpd="sng" algn="ctr">
            <a:solidFill>
              <a:schemeClr val="accent1">
                <a:lumMod val="60000"/>
                <a:lumOff val="40000"/>
              </a:schemeClr>
            </a:solidFill>
            <a:prstDash val="solid"/>
            <a:round/>
            <a:headEnd type="none" w="sm" len="sm"/>
            <a:tailEnd type="none" w="sm" len="sm"/>
          </a:ln>
          <a:effectLst/>
        </p:spPr>
        <p:txBody>
          <a:bodyPr wrap="none"/>
          <a:lstStyle/>
          <a:p>
            <a:pPr>
              <a:defRPr/>
            </a:pPr>
            <a:endParaRPr lang="en-US"/>
          </a:p>
        </p:txBody>
      </p:sp>
      <p:sp>
        <p:nvSpPr>
          <p:cNvPr id="34822" name="Oval 6"/>
          <p:cNvSpPr>
            <a:spLocks noChangeArrowheads="1"/>
          </p:cNvSpPr>
          <p:nvPr/>
        </p:nvSpPr>
        <p:spPr bwMode="auto">
          <a:xfrm>
            <a:off x="1447800" y="3505200"/>
            <a:ext cx="3657600" cy="3276600"/>
          </a:xfrm>
          <a:prstGeom prst="ellipse">
            <a:avLst/>
          </a:prstGeom>
          <a:noFill/>
          <a:ln w="25400" algn="ctr">
            <a:solidFill>
              <a:srgbClr val="92D050"/>
            </a:solidFill>
            <a:round/>
            <a:headEnd type="none" w="sm" len="sm"/>
            <a:tailEnd type="none" w="sm" len="sm"/>
          </a:ln>
        </p:spPr>
        <p:txBody>
          <a:bodyPr wrap="none"/>
          <a:lstStyle/>
          <a:p>
            <a:endParaRPr lang="en-US"/>
          </a:p>
        </p:txBody>
      </p:sp>
      <p:sp>
        <p:nvSpPr>
          <p:cNvPr id="8" name="TextBox 7"/>
          <p:cNvSpPr txBox="1"/>
          <p:nvPr/>
        </p:nvSpPr>
        <p:spPr>
          <a:xfrm>
            <a:off x="1752600" y="2133600"/>
            <a:ext cx="2362200" cy="1077913"/>
          </a:xfrm>
          <a:prstGeom prst="rect">
            <a:avLst/>
          </a:prstGeom>
          <a:noFill/>
        </p:spPr>
        <p:txBody>
          <a:bodyPr>
            <a:spAutoFit/>
          </a:bodyPr>
          <a:lstStyle/>
          <a:p>
            <a:pPr algn="ctr">
              <a:defRPr/>
            </a:pPr>
            <a:r>
              <a:rPr lang="en-US" sz="3200" dirty="0">
                <a:solidFill>
                  <a:schemeClr val="tx1">
                    <a:lumMod val="40000"/>
                    <a:lumOff val="60000"/>
                  </a:schemeClr>
                </a:solidFill>
                <a:latin typeface="Times New Roman" charset="0"/>
              </a:rPr>
              <a:t>On Campus/</a:t>
            </a:r>
          </a:p>
          <a:p>
            <a:pPr algn="ctr">
              <a:defRPr/>
            </a:pPr>
            <a:r>
              <a:rPr lang="en-US" sz="3200" dirty="0">
                <a:solidFill>
                  <a:schemeClr val="tx1">
                    <a:lumMod val="40000"/>
                    <a:lumOff val="60000"/>
                  </a:schemeClr>
                </a:solidFill>
                <a:latin typeface="Times New Roman" charset="0"/>
              </a:rPr>
              <a:t>Online</a:t>
            </a:r>
          </a:p>
        </p:txBody>
      </p:sp>
      <p:sp>
        <p:nvSpPr>
          <p:cNvPr id="9" name="TextBox 8"/>
          <p:cNvSpPr txBox="1"/>
          <p:nvPr/>
        </p:nvSpPr>
        <p:spPr>
          <a:xfrm>
            <a:off x="4953000" y="4876800"/>
            <a:ext cx="2743200" cy="1077913"/>
          </a:xfrm>
          <a:prstGeom prst="rect">
            <a:avLst/>
          </a:prstGeom>
          <a:noFill/>
        </p:spPr>
        <p:txBody>
          <a:bodyPr>
            <a:spAutoFit/>
          </a:bodyPr>
          <a:lstStyle/>
          <a:p>
            <a:pPr algn="ctr">
              <a:defRPr/>
            </a:pPr>
            <a:r>
              <a:rPr lang="en-US" sz="3200" dirty="0">
                <a:solidFill>
                  <a:schemeClr val="tx1">
                    <a:lumMod val="40000"/>
                    <a:lumOff val="60000"/>
                  </a:schemeClr>
                </a:solidFill>
                <a:latin typeface="Times New Roman" charset="0"/>
              </a:rPr>
              <a:t>Advantages/</a:t>
            </a:r>
          </a:p>
          <a:p>
            <a:pPr algn="ctr">
              <a:defRPr/>
            </a:pPr>
            <a:r>
              <a:rPr lang="en-US" sz="3200" dirty="0">
                <a:solidFill>
                  <a:schemeClr val="tx1">
                    <a:lumMod val="40000"/>
                    <a:lumOff val="60000"/>
                  </a:schemeClr>
                </a:solidFill>
                <a:latin typeface="Times New Roman" charset="0"/>
              </a:rPr>
              <a:t>Disadvantages</a:t>
            </a:r>
          </a:p>
        </p:txBody>
      </p:sp>
      <p:sp>
        <p:nvSpPr>
          <p:cNvPr id="10" name="TextBox 9"/>
          <p:cNvSpPr txBox="1"/>
          <p:nvPr/>
        </p:nvSpPr>
        <p:spPr>
          <a:xfrm>
            <a:off x="2057400" y="4876800"/>
            <a:ext cx="1828800" cy="1077913"/>
          </a:xfrm>
          <a:prstGeom prst="rect">
            <a:avLst/>
          </a:prstGeom>
          <a:noFill/>
        </p:spPr>
        <p:txBody>
          <a:bodyPr>
            <a:spAutoFit/>
          </a:bodyPr>
          <a:lstStyle/>
          <a:p>
            <a:pPr algn="ctr">
              <a:defRPr/>
            </a:pPr>
            <a:r>
              <a:rPr lang="en-US" sz="3200" dirty="0">
                <a:solidFill>
                  <a:schemeClr val="tx1">
                    <a:lumMod val="40000"/>
                    <a:lumOff val="60000"/>
                  </a:schemeClr>
                </a:solidFill>
                <a:latin typeface="Times New Roman" charset="0"/>
              </a:rPr>
              <a:t>Time/</a:t>
            </a:r>
          </a:p>
          <a:p>
            <a:pPr algn="ctr">
              <a:defRPr/>
            </a:pPr>
            <a:r>
              <a:rPr lang="en-US" sz="3200" dirty="0">
                <a:solidFill>
                  <a:schemeClr val="tx1">
                    <a:lumMod val="40000"/>
                    <a:lumOff val="60000"/>
                  </a:schemeClr>
                </a:solidFill>
                <a:latin typeface="Times New Roman" charset="0"/>
              </a:rPr>
              <a:t> Place</a:t>
            </a:r>
          </a:p>
        </p:txBody>
      </p:sp>
      <p:sp>
        <p:nvSpPr>
          <p:cNvPr id="11" name="TextBox 10"/>
          <p:cNvSpPr txBox="1"/>
          <p:nvPr/>
        </p:nvSpPr>
        <p:spPr>
          <a:xfrm>
            <a:off x="4953000" y="2133600"/>
            <a:ext cx="2667000" cy="1077913"/>
          </a:xfrm>
          <a:prstGeom prst="rect">
            <a:avLst/>
          </a:prstGeom>
          <a:noFill/>
        </p:spPr>
        <p:txBody>
          <a:bodyPr>
            <a:spAutoFit/>
          </a:bodyPr>
          <a:lstStyle/>
          <a:p>
            <a:pPr algn="ctr">
              <a:defRPr/>
            </a:pPr>
            <a:r>
              <a:rPr lang="en-US" sz="3200" dirty="0">
                <a:solidFill>
                  <a:schemeClr val="tx1">
                    <a:lumMod val="40000"/>
                    <a:lumOff val="60000"/>
                  </a:schemeClr>
                </a:solidFill>
                <a:latin typeface="Times New Roman" charset="0"/>
              </a:rPr>
              <a:t>Synchronous/</a:t>
            </a:r>
          </a:p>
          <a:p>
            <a:pPr algn="ctr">
              <a:defRPr/>
            </a:pPr>
            <a:r>
              <a:rPr lang="en-US" sz="3200" dirty="0">
                <a:solidFill>
                  <a:schemeClr val="tx1">
                    <a:lumMod val="40000"/>
                    <a:lumOff val="60000"/>
                  </a:schemeClr>
                </a:solidFill>
                <a:latin typeface="Times New Roman" charset="0"/>
              </a:rPr>
              <a:t>Asynchronous</a:t>
            </a:r>
          </a:p>
        </p:txBody>
      </p:sp>
      <p:sp useBgFill="1">
        <p:nvSpPr>
          <p:cNvPr id="34827" name="Rounded Rectangle 12"/>
          <p:cNvSpPr>
            <a:spLocks noChangeArrowheads="1"/>
          </p:cNvSpPr>
          <p:nvPr/>
        </p:nvSpPr>
        <p:spPr bwMode="auto">
          <a:xfrm>
            <a:off x="3429000" y="3276600"/>
            <a:ext cx="2362200" cy="1600200"/>
          </a:xfrm>
          <a:prstGeom prst="roundRect">
            <a:avLst>
              <a:gd name="adj" fmla="val 16667"/>
            </a:avLst>
          </a:prstGeom>
          <a:ln w="12700" algn="ctr">
            <a:solidFill>
              <a:schemeClr val="tx1"/>
            </a:solidFill>
            <a:round/>
            <a:headEnd type="none" w="sm" len="sm"/>
            <a:tailEnd type="none" w="sm" len="sm"/>
          </a:ln>
        </p:spPr>
        <p:txBody>
          <a:bodyPr wrap="none"/>
          <a:lstStyle/>
          <a:p>
            <a:endParaRPr lang="en-US"/>
          </a:p>
        </p:txBody>
      </p:sp>
      <p:sp>
        <p:nvSpPr>
          <p:cNvPr id="12" name="TextBox 11"/>
          <p:cNvSpPr txBox="1"/>
          <p:nvPr/>
        </p:nvSpPr>
        <p:spPr>
          <a:xfrm>
            <a:off x="3657600" y="3505200"/>
            <a:ext cx="1828800" cy="1077913"/>
          </a:xfrm>
          <a:prstGeom prst="rect">
            <a:avLst/>
          </a:prstGeom>
          <a:noFill/>
        </p:spPr>
        <p:txBody>
          <a:bodyPr>
            <a:spAutoFit/>
          </a:bodyPr>
          <a:lstStyle/>
          <a:p>
            <a:pPr algn="ctr">
              <a:defRPr/>
            </a:pPr>
            <a:r>
              <a:rPr lang="en-US" sz="3200" dirty="0">
                <a:solidFill>
                  <a:schemeClr val="tx1">
                    <a:lumMod val="40000"/>
                    <a:lumOff val="60000"/>
                  </a:schemeClr>
                </a:solidFill>
                <a:latin typeface="Times New Roman" charset="0"/>
              </a:rPr>
              <a:t>Blended Learning</a:t>
            </a:r>
          </a:p>
        </p:txBody>
      </p:sp>
    </p:spTree>
  </p:cSld>
  <p:clrMapOvr>
    <a:masterClrMapping/>
  </p:clrMapOvr>
  <p:transition spd="med">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4"/>
          <p:cNvSpPr txBox="1">
            <a:spLocks noChangeArrowheads="1"/>
          </p:cNvSpPr>
          <p:nvPr/>
        </p:nvSpPr>
        <p:spPr bwMode="auto">
          <a:xfrm>
            <a:off x="685800" y="762000"/>
            <a:ext cx="8001000" cy="646331"/>
          </a:xfrm>
          <a:prstGeom prst="rect">
            <a:avLst/>
          </a:prstGeom>
          <a:noFill/>
          <a:ln w="9525">
            <a:noFill/>
            <a:miter lim="800000"/>
            <a:headEnd/>
            <a:tailEnd/>
          </a:ln>
        </p:spPr>
        <p:txBody>
          <a:bodyPr wrap="square">
            <a:spAutoFit/>
          </a:bodyPr>
          <a:lstStyle/>
          <a:p>
            <a:pPr>
              <a:spcBef>
                <a:spcPct val="50000"/>
              </a:spcBef>
            </a:pPr>
            <a:r>
              <a:rPr lang="en-US" sz="3600" b="1" dirty="0">
                <a:solidFill>
                  <a:srgbClr val="0066FF"/>
                </a:solidFill>
                <a:latin typeface="Times New Roman" pitchFamily="18" charset="0"/>
              </a:rPr>
              <a:t>Blended</a:t>
            </a:r>
            <a:r>
              <a:rPr lang="en-US" sz="3600" b="1" dirty="0">
                <a:latin typeface="Times New Roman" pitchFamily="18" charset="0"/>
              </a:rPr>
              <a:t> </a:t>
            </a:r>
            <a:r>
              <a:rPr lang="en-US" sz="3600" b="1" dirty="0">
                <a:solidFill>
                  <a:srgbClr val="CC66FF"/>
                </a:solidFill>
                <a:latin typeface="Times New Roman" pitchFamily="18" charset="0"/>
              </a:rPr>
              <a:t>Learning </a:t>
            </a:r>
            <a:r>
              <a:rPr lang="en-US" sz="3600" b="1" dirty="0">
                <a:solidFill>
                  <a:srgbClr val="FF3300"/>
                </a:solidFill>
                <a:latin typeface="Times New Roman" pitchFamily="18" charset="0"/>
              </a:rPr>
              <a:t>Conceptualization</a:t>
            </a:r>
          </a:p>
        </p:txBody>
      </p:sp>
      <p:grpSp>
        <p:nvGrpSpPr>
          <p:cNvPr id="2" name="Group 5"/>
          <p:cNvGrpSpPr>
            <a:grpSpLocks/>
          </p:cNvGrpSpPr>
          <p:nvPr/>
        </p:nvGrpSpPr>
        <p:grpSpPr bwMode="auto">
          <a:xfrm>
            <a:off x="1447800" y="3352800"/>
            <a:ext cx="6629400" cy="838200"/>
            <a:chOff x="1200" y="2064"/>
            <a:chExt cx="4176" cy="432"/>
          </a:xfrm>
        </p:grpSpPr>
        <p:sp>
          <p:nvSpPr>
            <p:cNvPr id="11273" name="Rectangle 6"/>
            <p:cNvSpPr>
              <a:spLocks noChangeArrowheads="1"/>
            </p:cNvSpPr>
            <p:nvPr/>
          </p:nvSpPr>
          <p:spPr bwMode="auto">
            <a:xfrm>
              <a:off x="1200" y="2064"/>
              <a:ext cx="720" cy="432"/>
            </a:xfrm>
            <a:prstGeom prst="rect">
              <a:avLst/>
            </a:prstGeom>
            <a:gradFill rotWithShape="0">
              <a:gsLst>
                <a:gs pos="0">
                  <a:srgbClr val="0066FF"/>
                </a:gs>
                <a:gs pos="100000">
                  <a:srgbClr val="002F76"/>
                </a:gs>
              </a:gsLst>
              <a:lin ang="0" scaled="1"/>
            </a:gradFill>
            <a:ln w="9525">
              <a:noFill/>
              <a:miter lim="800000"/>
              <a:headEnd/>
              <a:tailEnd/>
            </a:ln>
          </p:spPr>
          <p:txBody>
            <a:bodyPr wrap="none" anchor="ctr"/>
            <a:lstStyle/>
            <a:p>
              <a:endParaRPr lang="en-US"/>
            </a:p>
          </p:txBody>
        </p:sp>
        <p:sp>
          <p:nvSpPr>
            <p:cNvPr id="11274" name="Rectangle 7"/>
            <p:cNvSpPr>
              <a:spLocks noChangeArrowheads="1"/>
            </p:cNvSpPr>
            <p:nvPr/>
          </p:nvSpPr>
          <p:spPr bwMode="auto">
            <a:xfrm>
              <a:off x="1728" y="2064"/>
              <a:ext cx="768" cy="432"/>
            </a:xfrm>
            <a:prstGeom prst="rect">
              <a:avLst/>
            </a:prstGeom>
            <a:gradFill rotWithShape="0">
              <a:gsLst>
                <a:gs pos="0">
                  <a:srgbClr val="6600FF"/>
                </a:gs>
                <a:gs pos="100000">
                  <a:srgbClr val="2F0076"/>
                </a:gs>
              </a:gsLst>
              <a:lin ang="0" scaled="1"/>
            </a:gradFill>
            <a:ln w="9525">
              <a:noFill/>
              <a:miter lim="800000"/>
              <a:headEnd/>
              <a:tailEnd/>
            </a:ln>
          </p:spPr>
          <p:txBody>
            <a:bodyPr wrap="none" anchor="ctr"/>
            <a:lstStyle/>
            <a:p>
              <a:endParaRPr lang="en-US"/>
            </a:p>
          </p:txBody>
        </p:sp>
        <p:sp>
          <p:nvSpPr>
            <p:cNvPr id="11275" name="Rectangle 8"/>
            <p:cNvSpPr>
              <a:spLocks noChangeArrowheads="1"/>
            </p:cNvSpPr>
            <p:nvPr/>
          </p:nvSpPr>
          <p:spPr bwMode="auto">
            <a:xfrm>
              <a:off x="2304" y="2064"/>
              <a:ext cx="768" cy="432"/>
            </a:xfrm>
            <a:prstGeom prst="rect">
              <a:avLst/>
            </a:prstGeom>
            <a:gradFill rotWithShape="0">
              <a:gsLst>
                <a:gs pos="0">
                  <a:srgbClr val="9933FF"/>
                </a:gs>
                <a:gs pos="100000">
                  <a:srgbClr val="471876"/>
                </a:gs>
              </a:gsLst>
              <a:lin ang="0" scaled="1"/>
            </a:gradFill>
            <a:ln w="9525">
              <a:noFill/>
              <a:miter lim="800000"/>
              <a:headEnd/>
              <a:tailEnd/>
            </a:ln>
          </p:spPr>
          <p:txBody>
            <a:bodyPr wrap="none" anchor="ctr"/>
            <a:lstStyle/>
            <a:p>
              <a:endParaRPr lang="en-US"/>
            </a:p>
          </p:txBody>
        </p:sp>
        <p:sp>
          <p:nvSpPr>
            <p:cNvPr id="11276" name="Rectangle 9"/>
            <p:cNvSpPr>
              <a:spLocks noChangeArrowheads="1"/>
            </p:cNvSpPr>
            <p:nvPr/>
          </p:nvSpPr>
          <p:spPr bwMode="auto">
            <a:xfrm>
              <a:off x="2976" y="2064"/>
              <a:ext cx="768" cy="432"/>
            </a:xfrm>
            <a:prstGeom prst="rect">
              <a:avLst/>
            </a:prstGeom>
            <a:gradFill rotWithShape="0">
              <a:gsLst>
                <a:gs pos="0">
                  <a:srgbClr val="CC66FF"/>
                </a:gs>
                <a:gs pos="100000">
                  <a:srgbClr val="5E2F76"/>
                </a:gs>
              </a:gsLst>
              <a:lin ang="0" scaled="1"/>
            </a:gradFill>
            <a:ln w="9525">
              <a:noFill/>
              <a:miter lim="800000"/>
              <a:headEnd/>
              <a:tailEnd/>
            </a:ln>
          </p:spPr>
          <p:txBody>
            <a:bodyPr wrap="none" anchor="ctr"/>
            <a:lstStyle/>
            <a:p>
              <a:endParaRPr lang="en-US"/>
            </a:p>
          </p:txBody>
        </p:sp>
        <p:sp>
          <p:nvSpPr>
            <p:cNvPr id="11277" name="Rectangle 10"/>
            <p:cNvSpPr>
              <a:spLocks noChangeArrowheads="1"/>
            </p:cNvSpPr>
            <p:nvPr/>
          </p:nvSpPr>
          <p:spPr bwMode="auto">
            <a:xfrm>
              <a:off x="3648" y="2064"/>
              <a:ext cx="768" cy="432"/>
            </a:xfrm>
            <a:prstGeom prst="rect">
              <a:avLst/>
            </a:prstGeom>
            <a:gradFill rotWithShape="0">
              <a:gsLst>
                <a:gs pos="0">
                  <a:srgbClr val="FF00FF"/>
                </a:gs>
                <a:gs pos="100000">
                  <a:srgbClr val="760076"/>
                </a:gs>
              </a:gsLst>
              <a:lin ang="0" scaled="1"/>
            </a:gradFill>
            <a:ln w="9525">
              <a:noFill/>
              <a:miter lim="800000"/>
              <a:headEnd/>
              <a:tailEnd/>
            </a:ln>
          </p:spPr>
          <p:txBody>
            <a:bodyPr wrap="none" anchor="ctr"/>
            <a:lstStyle/>
            <a:p>
              <a:endParaRPr lang="en-US"/>
            </a:p>
          </p:txBody>
        </p:sp>
        <p:sp>
          <p:nvSpPr>
            <p:cNvPr id="11278" name="Rectangle 11"/>
            <p:cNvSpPr>
              <a:spLocks noChangeArrowheads="1"/>
            </p:cNvSpPr>
            <p:nvPr/>
          </p:nvSpPr>
          <p:spPr bwMode="auto">
            <a:xfrm>
              <a:off x="4608" y="2064"/>
              <a:ext cx="768" cy="432"/>
            </a:xfrm>
            <a:prstGeom prst="rect">
              <a:avLst/>
            </a:prstGeom>
            <a:gradFill rotWithShape="0">
              <a:gsLst>
                <a:gs pos="0">
                  <a:srgbClr val="FF3300"/>
                </a:gs>
                <a:gs pos="100000">
                  <a:srgbClr val="761800"/>
                </a:gs>
              </a:gsLst>
              <a:lin ang="0" scaled="1"/>
            </a:gradFill>
            <a:ln w="9525">
              <a:noFill/>
              <a:miter lim="800000"/>
              <a:headEnd/>
              <a:tailEnd/>
            </a:ln>
          </p:spPr>
          <p:txBody>
            <a:bodyPr wrap="none" anchor="ctr"/>
            <a:lstStyle/>
            <a:p>
              <a:endParaRPr lang="en-US"/>
            </a:p>
          </p:txBody>
        </p:sp>
        <p:sp>
          <p:nvSpPr>
            <p:cNvPr id="11279" name="Rectangle 12"/>
            <p:cNvSpPr>
              <a:spLocks noChangeArrowheads="1"/>
            </p:cNvSpPr>
            <p:nvPr/>
          </p:nvSpPr>
          <p:spPr bwMode="auto">
            <a:xfrm>
              <a:off x="4224" y="2064"/>
              <a:ext cx="768" cy="432"/>
            </a:xfrm>
            <a:prstGeom prst="rect">
              <a:avLst/>
            </a:prstGeom>
            <a:gradFill rotWithShape="0">
              <a:gsLst>
                <a:gs pos="0">
                  <a:srgbClr val="FF3399"/>
                </a:gs>
                <a:gs pos="100000">
                  <a:srgbClr val="761847"/>
                </a:gs>
              </a:gsLst>
              <a:lin ang="0" scaled="1"/>
            </a:gradFill>
            <a:ln w="9525">
              <a:noFill/>
              <a:miter lim="800000"/>
              <a:headEnd/>
              <a:tailEnd/>
            </a:ln>
          </p:spPr>
          <p:txBody>
            <a:bodyPr wrap="none" anchor="ctr"/>
            <a:lstStyle/>
            <a:p>
              <a:endParaRPr lang="en-US"/>
            </a:p>
          </p:txBody>
        </p:sp>
      </p:grpSp>
      <p:sp>
        <p:nvSpPr>
          <p:cNvPr id="11268" name="Text Box 13"/>
          <p:cNvSpPr txBox="1">
            <a:spLocks noChangeArrowheads="1"/>
          </p:cNvSpPr>
          <p:nvPr/>
        </p:nvSpPr>
        <p:spPr bwMode="auto">
          <a:xfrm>
            <a:off x="762000" y="2895600"/>
            <a:ext cx="1066800" cy="457200"/>
          </a:xfrm>
          <a:prstGeom prst="rect">
            <a:avLst/>
          </a:prstGeom>
          <a:noFill/>
          <a:ln w="9525">
            <a:noFill/>
            <a:miter lim="800000"/>
            <a:headEnd/>
            <a:tailEnd/>
          </a:ln>
        </p:spPr>
        <p:txBody>
          <a:bodyPr>
            <a:spAutoFit/>
          </a:bodyPr>
          <a:lstStyle/>
          <a:p>
            <a:pPr>
              <a:spcBef>
                <a:spcPct val="50000"/>
              </a:spcBef>
            </a:pPr>
            <a:endParaRPr lang="en-US" sz="2400">
              <a:latin typeface="Times New Roman" pitchFamily="18" charset="0"/>
            </a:endParaRPr>
          </a:p>
        </p:txBody>
      </p:sp>
      <p:sp>
        <p:nvSpPr>
          <p:cNvPr id="11269" name="Text Box 14"/>
          <p:cNvSpPr txBox="1">
            <a:spLocks noChangeArrowheads="1"/>
          </p:cNvSpPr>
          <p:nvPr/>
        </p:nvSpPr>
        <p:spPr bwMode="auto">
          <a:xfrm>
            <a:off x="0" y="3352800"/>
            <a:ext cx="1524000" cy="923330"/>
          </a:xfrm>
          <a:prstGeom prst="rect">
            <a:avLst/>
          </a:prstGeom>
          <a:noFill/>
          <a:ln w="9525">
            <a:noFill/>
            <a:miter lim="800000"/>
            <a:headEnd/>
            <a:tailEnd/>
          </a:ln>
        </p:spPr>
        <p:txBody>
          <a:bodyPr wrap="square">
            <a:spAutoFit/>
          </a:bodyPr>
          <a:lstStyle/>
          <a:p>
            <a:r>
              <a:rPr lang="en-US" sz="1800" b="1" dirty="0">
                <a:solidFill>
                  <a:schemeClr val="bg1"/>
                </a:solidFill>
                <a:latin typeface="Times New Roman" pitchFamily="18" charset="0"/>
              </a:rPr>
              <a:t>Conventional</a:t>
            </a:r>
          </a:p>
          <a:p>
            <a:r>
              <a:rPr lang="en-US" sz="1800" b="1" dirty="0">
                <a:solidFill>
                  <a:schemeClr val="bg1"/>
                </a:solidFill>
                <a:latin typeface="Times New Roman" pitchFamily="18" charset="0"/>
              </a:rPr>
              <a:t>Face to Face Classroom</a:t>
            </a:r>
          </a:p>
        </p:txBody>
      </p:sp>
      <p:sp>
        <p:nvSpPr>
          <p:cNvPr id="11270" name="Text Box 15"/>
          <p:cNvSpPr txBox="1">
            <a:spLocks noChangeArrowheads="1"/>
          </p:cNvSpPr>
          <p:nvPr/>
        </p:nvSpPr>
        <p:spPr bwMode="auto">
          <a:xfrm>
            <a:off x="8153400" y="3276600"/>
            <a:ext cx="1143000" cy="1015663"/>
          </a:xfrm>
          <a:prstGeom prst="rect">
            <a:avLst/>
          </a:prstGeom>
          <a:noFill/>
          <a:ln w="9525">
            <a:noFill/>
            <a:miter lim="800000"/>
            <a:headEnd/>
            <a:tailEnd/>
          </a:ln>
        </p:spPr>
        <p:txBody>
          <a:bodyPr wrap="square">
            <a:spAutoFit/>
          </a:bodyPr>
          <a:lstStyle/>
          <a:p>
            <a:pPr>
              <a:spcBef>
                <a:spcPct val="50000"/>
              </a:spcBef>
            </a:pPr>
            <a:r>
              <a:rPr lang="en-US" b="1" dirty="0">
                <a:solidFill>
                  <a:schemeClr val="bg1"/>
                </a:solidFill>
                <a:latin typeface="Times New Roman" pitchFamily="18" charset="0"/>
              </a:rPr>
              <a:t>Fully </a:t>
            </a:r>
          </a:p>
          <a:p>
            <a:pPr>
              <a:spcBef>
                <a:spcPct val="50000"/>
              </a:spcBef>
            </a:pPr>
            <a:r>
              <a:rPr lang="en-US" b="1" dirty="0">
                <a:solidFill>
                  <a:schemeClr val="bg1"/>
                </a:solidFill>
                <a:latin typeface="Times New Roman" pitchFamily="18" charset="0"/>
              </a:rPr>
              <a:t>Online</a:t>
            </a:r>
          </a:p>
        </p:txBody>
      </p:sp>
      <p:sp>
        <p:nvSpPr>
          <p:cNvPr id="11271" name="Text Box 16"/>
          <p:cNvSpPr txBox="1">
            <a:spLocks noChangeArrowheads="1"/>
          </p:cNvSpPr>
          <p:nvPr/>
        </p:nvSpPr>
        <p:spPr bwMode="auto">
          <a:xfrm>
            <a:off x="3657600" y="2895600"/>
            <a:ext cx="1524000" cy="457200"/>
          </a:xfrm>
          <a:prstGeom prst="rect">
            <a:avLst/>
          </a:prstGeom>
          <a:noFill/>
          <a:ln w="9525">
            <a:noFill/>
            <a:miter lim="800000"/>
            <a:headEnd/>
            <a:tailEnd/>
          </a:ln>
        </p:spPr>
        <p:txBody>
          <a:bodyPr wrap="square">
            <a:spAutoFit/>
          </a:bodyPr>
          <a:lstStyle/>
          <a:p>
            <a:pPr>
              <a:spcBef>
                <a:spcPct val="50000"/>
              </a:spcBef>
            </a:pPr>
            <a:r>
              <a:rPr lang="en-US" sz="2400" dirty="0">
                <a:solidFill>
                  <a:srgbClr val="CC66FF"/>
                </a:solidFill>
                <a:latin typeface="Times New Roman" pitchFamily="18" charset="0"/>
              </a:rPr>
              <a:t>Blended</a:t>
            </a:r>
          </a:p>
        </p:txBody>
      </p:sp>
      <p:sp>
        <p:nvSpPr>
          <p:cNvPr id="11272" name="Text Box 18"/>
          <p:cNvSpPr txBox="1">
            <a:spLocks noChangeArrowheads="1"/>
          </p:cNvSpPr>
          <p:nvPr/>
        </p:nvSpPr>
        <p:spPr bwMode="auto">
          <a:xfrm>
            <a:off x="228600" y="6124575"/>
            <a:ext cx="8915400" cy="707886"/>
          </a:xfrm>
          <a:prstGeom prst="rect">
            <a:avLst/>
          </a:prstGeom>
          <a:noFill/>
          <a:ln w="9525">
            <a:noFill/>
            <a:miter lim="800000"/>
            <a:headEnd/>
            <a:tailEnd/>
          </a:ln>
        </p:spPr>
        <p:txBody>
          <a:bodyPr>
            <a:spAutoFit/>
          </a:bodyPr>
          <a:lstStyle/>
          <a:p>
            <a:pPr algn="r">
              <a:spcBef>
                <a:spcPct val="50000"/>
              </a:spcBef>
            </a:pPr>
            <a:r>
              <a:rPr lang="en-US" sz="1600" dirty="0" err="1" smtClean="0">
                <a:solidFill>
                  <a:srgbClr val="FFFF00"/>
                </a:solidFill>
              </a:rPr>
              <a:t>Picciano</a:t>
            </a:r>
            <a:r>
              <a:rPr lang="en-US" sz="1600" dirty="0">
                <a:solidFill>
                  <a:srgbClr val="FFFF00"/>
                </a:solidFill>
              </a:rPr>
              <a:t>, A.G,  &amp; </a:t>
            </a:r>
            <a:r>
              <a:rPr lang="en-US" sz="1600" dirty="0" err="1" smtClean="0">
                <a:solidFill>
                  <a:srgbClr val="FFFF00"/>
                </a:solidFill>
              </a:rPr>
              <a:t>Dziuban</a:t>
            </a:r>
            <a:r>
              <a:rPr lang="en-US" sz="1600" dirty="0">
                <a:solidFill>
                  <a:srgbClr val="FFFF00"/>
                </a:solidFill>
              </a:rPr>
              <a:t>, C.  (2007).  Blended learning:  Research perspectives.  </a:t>
            </a:r>
            <a:r>
              <a:rPr lang="en-US" sz="1600" dirty="0" smtClean="0">
                <a:solidFill>
                  <a:srgbClr val="FFFF00"/>
                </a:solidFill>
              </a:rPr>
              <a:t>Needham</a:t>
            </a:r>
            <a:r>
              <a:rPr lang="en-US" sz="1600" dirty="0">
                <a:solidFill>
                  <a:srgbClr val="FFFF00"/>
                </a:solidFill>
              </a:rPr>
              <a:t>, MA:   </a:t>
            </a:r>
            <a:endParaRPr lang="en-US" sz="1600" dirty="0" smtClean="0">
              <a:solidFill>
                <a:srgbClr val="FFFF00"/>
              </a:solidFill>
            </a:endParaRPr>
          </a:p>
          <a:p>
            <a:pPr algn="r">
              <a:spcBef>
                <a:spcPct val="50000"/>
              </a:spcBef>
            </a:pPr>
            <a:r>
              <a:rPr lang="en-US" sz="1600" dirty="0" smtClean="0">
                <a:solidFill>
                  <a:srgbClr val="FFFF00"/>
                </a:solidFill>
              </a:rPr>
              <a:t>The </a:t>
            </a:r>
            <a:r>
              <a:rPr lang="en-US" sz="1600" dirty="0">
                <a:solidFill>
                  <a:srgbClr val="FFFF00"/>
                </a:solidFill>
              </a:rPr>
              <a:t>Sloan </a:t>
            </a:r>
            <a:r>
              <a:rPr lang="en-US" sz="1600" dirty="0" err="1">
                <a:solidFill>
                  <a:srgbClr val="FFFF00"/>
                </a:solidFill>
              </a:rPr>
              <a:t>Consortium.</a:t>
            </a:r>
            <a:r>
              <a:rPr lang="en-US" sz="1600" dirty="0" err="1">
                <a:solidFill>
                  <a:srgbClr val="FFFF00"/>
                </a:solidFill>
                <a:hlinkClick r:id="rId4"/>
              </a:rPr>
              <a:t>http</a:t>
            </a:r>
            <a:r>
              <a:rPr lang="en-US" sz="1600" dirty="0">
                <a:solidFill>
                  <a:srgbClr val="FFFF00"/>
                </a:solidFill>
                <a:hlinkClick r:id="rId4"/>
              </a:rPr>
              <a:t>://</a:t>
            </a:r>
            <a:r>
              <a:rPr lang="en-US" sz="1600" dirty="0" err="1">
                <a:solidFill>
                  <a:srgbClr val="FFFF00"/>
                </a:solidFill>
                <a:hlinkClick r:id="rId4"/>
              </a:rPr>
              <a:t>www.sloan-c.org</a:t>
            </a:r>
            <a:r>
              <a:rPr lang="en-US" sz="1600" dirty="0">
                <a:solidFill>
                  <a:srgbClr val="FFFF00"/>
                </a:solidFill>
                <a:hlinkClick r:id="rId4"/>
              </a:rPr>
              <a:t>/publications/books/</a:t>
            </a:r>
            <a:r>
              <a:rPr lang="en-US" sz="1600" dirty="0" err="1">
                <a:solidFill>
                  <a:srgbClr val="FFFF00"/>
                </a:solidFill>
                <a:hlinkClick r:id="rId4"/>
              </a:rPr>
              <a:t>index.asp</a:t>
            </a:r>
            <a:r>
              <a:rPr lang="en-US" sz="1600" dirty="0">
                <a:solidFill>
                  <a:srgbClr val="FFFF00"/>
                </a:solidFill>
              </a:rPr>
              <a:t> </a:t>
            </a:r>
          </a:p>
        </p:txBody>
      </p:sp>
    </p:spTree>
    <p:custDataLst>
      <p:tags r:id="rId1"/>
    </p:custDataLst>
  </p:cSld>
  <p:clrMapOvr>
    <a:masterClrMapping/>
  </p:clrMapOvr>
  <p:transition spd="med">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4"/>
          <p:cNvSpPr txBox="1">
            <a:spLocks noChangeArrowheads="1"/>
          </p:cNvSpPr>
          <p:nvPr/>
        </p:nvSpPr>
        <p:spPr bwMode="auto">
          <a:xfrm>
            <a:off x="0" y="634425"/>
            <a:ext cx="7391400" cy="584775"/>
          </a:xfrm>
          <a:prstGeom prst="rect">
            <a:avLst/>
          </a:prstGeom>
          <a:noFill/>
          <a:ln w="9525">
            <a:noFill/>
            <a:miter lim="800000"/>
            <a:headEnd/>
            <a:tailEnd/>
          </a:ln>
        </p:spPr>
        <p:txBody>
          <a:bodyPr wrap="square">
            <a:spAutoFit/>
          </a:bodyPr>
          <a:lstStyle/>
          <a:p>
            <a:pPr>
              <a:spcBef>
                <a:spcPct val="50000"/>
              </a:spcBef>
            </a:pPr>
            <a:r>
              <a:rPr lang="en-US" sz="3200" b="1" dirty="0">
                <a:solidFill>
                  <a:srgbClr val="0066FF"/>
                </a:solidFill>
                <a:latin typeface="Times New Roman" pitchFamily="18" charset="0"/>
              </a:rPr>
              <a:t>Blended</a:t>
            </a:r>
            <a:r>
              <a:rPr lang="en-US" sz="3200" b="1" dirty="0">
                <a:solidFill>
                  <a:srgbClr val="000000"/>
                </a:solidFill>
                <a:latin typeface="Times New Roman" pitchFamily="18" charset="0"/>
              </a:rPr>
              <a:t> </a:t>
            </a:r>
            <a:r>
              <a:rPr lang="en-US" sz="3200" b="1" dirty="0">
                <a:solidFill>
                  <a:srgbClr val="CC66FF"/>
                </a:solidFill>
                <a:latin typeface="Times New Roman" pitchFamily="18" charset="0"/>
              </a:rPr>
              <a:t>Learning </a:t>
            </a:r>
            <a:r>
              <a:rPr lang="en-US" sz="3200" b="1" dirty="0">
                <a:solidFill>
                  <a:srgbClr val="FF3300"/>
                </a:solidFill>
                <a:latin typeface="Times New Roman" pitchFamily="18" charset="0"/>
              </a:rPr>
              <a:t>Conceptualization</a:t>
            </a:r>
          </a:p>
        </p:txBody>
      </p:sp>
      <p:sp>
        <p:nvSpPr>
          <p:cNvPr id="12291" name="Text Box 5"/>
          <p:cNvSpPr txBox="1">
            <a:spLocks noChangeArrowheads="1"/>
          </p:cNvSpPr>
          <p:nvPr/>
        </p:nvSpPr>
        <p:spPr bwMode="auto">
          <a:xfrm>
            <a:off x="762000" y="3276600"/>
            <a:ext cx="1066800" cy="457200"/>
          </a:xfrm>
          <a:prstGeom prst="rect">
            <a:avLst/>
          </a:prstGeom>
          <a:noFill/>
          <a:ln w="9525">
            <a:noFill/>
            <a:miter lim="800000"/>
            <a:headEnd/>
            <a:tailEnd/>
          </a:ln>
        </p:spPr>
        <p:txBody>
          <a:bodyPr>
            <a:spAutoFit/>
          </a:bodyPr>
          <a:lstStyle/>
          <a:p>
            <a:pPr>
              <a:spcBef>
                <a:spcPct val="50000"/>
              </a:spcBef>
            </a:pPr>
            <a:endParaRPr lang="en-US" sz="2400">
              <a:latin typeface="Times New Roman" pitchFamily="18" charset="0"/>
            </a:endParaRPr>
          </a:p>
        </p:txBody>
      </p:sp>
      <p:sp>
        <p:nvSpPr>
          <p:cNvPr id="12292" name="Text Box 6"/>
          <p:cNvSpPr txBox="1">
            <a:spLocks noChangeArrowheads="1"/>
          </p:cNvSpPr>
          <p:nvPr/>
        </p:nvSpPr>
        <p:spPr bwMode="auto">
          <a:xfrm>
            <a:off x="381000" y="3670300"/>
            <a:ext cx="1371600" cy="825500"/>
          </a:xfrm>
          <a:prstGeom prst="rect">
            <a:avLst/>
          </a:prstGeom>
          <a:noFill/>
          <a:ln w="9525">
            <a:noFill/>
            <a:miter lim="800000"/>
            <a:headEnd/>
            <a:tailEnd/>
          </a:ln>
        </p:spPr>
        <p:txBody>
          <a:bodyPr>
            <a:spAutoFit/>
          </a:bodyPr>
          <a:lstStyle/>
          <a:p>
            <a:r>
              <a:rPr lang="en-US" sz="1600" b="1" dirty="0">
                <a:solidFill>
                  <a:schemeClr val="accent1">
                    <a:lumMod val="40000"/>
                    <a:lumOff val="60000"/>
                  </a:schemeClr>
                </a:solidFill>
                <a:latin typeface="Times New Roman" pitchFamily="18" charset="0"/>
              </a:rPr>
              <a:t>Conventional</a:t>
            </a:r>
          </a:p>
          <a:p>
            <a:r>
              <a:rPr lang="en-US" sz="1600" b="1" dirty="0">
                <a:solidFill>
                  <a:schemeClr val="accent1">
                    <a:lumMod val="40000"/>
                    <a:lumOff val="60000"/>
                  </a:schemeClr>
                </a:solidFill>
                <a:latin typeface="Times New Roman" pitchFamily="18" charset="0"/>
              </a:rPr>
              <a:t>Face to Face Classroom</a:t>
            </a:r>
          </a:p>
        </p:txBody>
      </p:sp>
      <p:sp>
        <p:nvSpPr>
          <p:cNvPr id="12293" name="Text Box 7"/>
          <p:cNvSpPr txBox="1">
            <a:spLocks noChangeArrowheads="1"/>
          </p:cNvSpPr>
          <p:nvPr/>
        </p:nvSpPr>
        <p:spPr bwMode="auto">
          <a:xfrm>
            <a:off x="7696200" y="4006850"/>
            <a:ext cx="1447800" cy="336550"/>
          </a:xfrm>
          <a:prstGeom prst="rect">
            <a:avLst/>
          </a:prstGeom>
          <a:noFill/>
          <a:ln w="9525">
            <a:noFill/>
            <a:miter lim="800000"/>
            <a:headEnd/>
            <a:tailEnd/>
          </a:ln>
        </p:spPr>
        <p:txBody>
          <a:bodyPr>
            <a:spAutoFit/>
          </a:bodyPr>
          <a:lstStyle/>
          <a:p>
            <a:pPr>
              <a:spcBef>
                <a:spcPct val="50000"/>
              </a:spcBef>
            </a:pPr>
            <a:r>
              <a:rPr lang="en-US" sz="1600" b="1" dirty="0">
                <a:solidFill>
                  <a:schemeClr val="accent1">
                    <a:lumMod val="40000"/>
                    <a:lumOff val="60000"/>
                  </a:schemeClr>
                </a:solidFill>
                <a:latin typeface="Times New Roman" pitchFamily="18" charset="0"/>
              </a:rPr>
              <a:t>Fully Online</a:t>
            </a:r>
          </a:p>
        </p:txBody>
      </p:sp>
      <p:grpSp>
        <p:nvGrpSpPr>
          <p:cNvPr id="2" name="Group 8"/>
          <p:cNvGrpSpPr>
            <a:grpSpLocks/>
          </p:cNvGrpSpPr>
          <p:nvPr/>
        </p:nvGrpSpPr>
        <p:grpSpPr bwMode="auto">
          <a:xfrm>
            <a:off x="1828800" y="1752600"/>
            <a:ext cx="5715000" cy="4800600"/>
            <a:chOff x="1200" y="528"/>
            <a:chExt cx="3600" cy="3408"/>
          </a:xfrm>
        </p:grpSpPr>
        <p:grpSp>
          <p:nvGrpSpPr>
            <p:cNvPr id="3" name="Group 9"/>
            <p:cNvGrpSpPr>
              <a:grpSpLocks/>
            </p:cNvGrpSpPr>
            <p:nvPr/>
          </p:nvGrpSpPr>
          <p:grpSpPr bwMode="auto">
            <a:xfrm>
              <a:off x="1200" y="1968"/>
              <a:ext cx="3600" cy="528"/>
              <a:chOff x="1200" y="2064"/>
              <a:chExt cx="4176" cy="432"/>
            </a:xfrm>
          </p:grpSpPr>
          <p:sp>
            <p:nvSpPr>
              <p:cNvPr id="12315" name="Rectangle 10"/>
              <p:cNvSpPr>
                <a:spLocks noChangeArrowheads="1"/>
              </p:cNvSpPr>
              <p:nvPr/>
            </p:nvSpPr>
            <p:spPr bwMode="auto">
              <a:xfrm>
                <a:off x="1200" y="2064"/>
                <a:ext cx="720" cy="432"/>
              </a:xfrm>
              <a:prstGeom prst="rect">
                <a:avLst/>
              </a:prstGeom>
              <a:gradFill rotWithShape="0">
                <a:gsLst>
                  <a:gs pos="0">
                    <a:srgbClr val="0066FF"/>
                  </a:gs>
                  <a:gs pos="100000">
                    <a:srgbClr val="002F76"/>
                  </a:gs>
                </a:gsLst>
                <a:lin ang="0" scaled="1"/>
              </a:gradFill>
              <a:ln w="9525">
                <a:solidFill>
                  <a:srgbClr val="000000"/>
                </a:solidFill>
                <a:miter lim="800000"/>
                <a:headEnd/>
                <a:tailEnd/>
              </a:ln>
            </p:spPr>
            <p:txBody>
              <a:bodyPr wrap="none" anchor="ctr"/>
              <a:lstStyle/>
              <a:p>
                <a:endParaRPr lang="en-US"/>
              </a:p>
            </p:txBody>
          </p:sp>
          <p:sp>
            <p:nvSpPr>
              <p:cNvPr id="12316" name="Rectangle 11"/>
              <p:cNvSpPr>
                <a:spLocks noChangeArrowheads="1"/>
              </p:cNvSpPr>
              <p:nvPr/>
            </p:nvSpPr>
            <p:spPr bwMode="auto">
              <a:xfrm>
                <a:off x="1728" y="2064"/>
                <a:ext cx="768" cy="432"/>
              </a:xfrm>
              <a:prstGeom prst="rect">
                <a:avLst/>
              </a:prstGeom>
              <a:gradFill rotWithShape="0">
                <a:gsLst>
                  <a:gs pos="0">
                    <a:srgbClr val="6600FF"/>
                  </a:gs>
                  <a:gs pos="100000">
                    <a:srgbClr val="2F0076"/>
                  </a:gs>
                </a:gsLst>
                <a:lin ang="0" scaled="1"/>
              </a:gradFill>
              <a:ln w="9525">
                <a:noFill/>
                <a:miter lim="800000"/>
                <a:headEnd/>
                <a:tailEnd/>
              </a:ln>
            </p:spPr>
            <p:txBody>
              <a:bodyPr wrap="none" anchor="ctr"/>
              <a:lstStyle/>
              <a:p>
                <a:endParaRPr lang="en-US"/>
              </a:p>
            </p:txBody>
          </p:sp>
          <p:sp>
            <p:nvSpPr>
              <p:cNvPr id="12317" name="Rectangle 12"/>
              <p:cNvSpPr>
                <a:spLocks noChangeArrowheads="1"/>
              </p:cNvSpPr>
              <p:nvPr/>
            </p:nvSpPr>
            <p:spPr bwMode="auto">
              <a:xfrm>
                <a:off x="2304" y="2064"/>
                <a:ext cx="768" cy="432"/>
              </a:xfrm>
              <a:prstGeom prst="rect">
                <a:avLst/>
              </a:prstGeom>
              <a:gradFill rotWithShape="0">
                <a:gsLst>
                  <a:gs pos="0">
                    <a:srgbClr val="9933FF"/>
                  </a:gs>
                  <a:gs pos="100000">
                    <a:srgbClr val="471876"/>
                  </a:gs>
                </a:gsLst>
                <a:lin ang="0" scaled="1"/>
              </a:gradFill>
              <a:ln w="9525">
                <a:noFill/>
                <a:miter lim="800000"/>
                <a:headEnd/>
                <a:tailEnd/>
              </a:ln>
            </p:spPr>
            <p:txBody>
              <a:bodyPr wrap="none" anchor="ctr"/>
              <a:lstStyle/>
              <a:p>
                <a:endParaRPr lang="en-US"/>
              </a:p>
            </p:txBody>
          </p:sp>
          <p:sp>
            <p:nvSpPr>
              <p:cNvPr id="12318" name="Rectangle 13"/>
              <p:cNvSpPr>
                <a:spLocks noChangeArrowheads="1"/>
              </p:cNvSpPr>
              <p:nvPr/>
            </p:nvSpPr>
            <p:spPr bwMode="auto">
              <a:xfrm>
                <a:off x="2976" y="2064"/>
                <a:ext cx="768" cy="432"/>
              </a:xfrm>
              <a:prstGeom prst="rect">
                <a:avLst/>
              </a:prstGeom>
              <a:gradFill rotWithShape="0">
                <a:gsLst>
                  <a:gs pos="0">
                    <a:srgbClr val="CC66FF"/>
                  </a:gs>
                  <a:gs pos="100000">
                    <a:srgbClr val="5E2F76"/>
                  </a:gs>
                </a:gsLst>
                <a:lin ang="0" scaled="1"/>
              </a:gradFill>
              <a:ln w="9525">
                <a:noFill/>
                <a:miter lim="800000"/>
                <a:headEnd/>
                <a:tailEnd/>
              </a:ln>
            </p:spPr>
            <p:txBody>
              <a:bodyPr wrap="none" anchor="ctr"/>
              <a:lstStyle/>
              <a:p>
                <a:endParaRPr lang="en-US"/>
              </a:p>
            </p:txBody>
          </p:sp>
          <p:sp>
            <p:nvSpPr>
              <p:cNvPr id="12319" name="Rectangle 14"/>
              <p:cNvSpPr>
                <a:spLocks noChangeArrowheads="1"/>
              </p:cNvSpPr>
              <p:nvPr/>
            </p:nvSpPr>
            <p:spPr bwMode="auto">
              <a:xfrm>
                <a:off x="3648" y="2064"/>
                <a:ext cx="768" cy="432"/>
              </a:xfrm>
              <a:prstGeom prst="rect">
                <a:avLst/>
              </a:prstGeom>
              <a:gradFill rotWithShape="0">
                <a:gsLst>
                  <a:gs pos="0">
                    <a:srgbClr val="FF00FF"/>
                  </a:gs>
                  <a:gs pos="100000">
                    <a:srgbClr val="760076"/>
                  </a:gs>
                </a:gsLst>
                <a:lin ang="0" scaled="1"/>
              </a:gradFill>
              <a:ln w="9525">
                <a:noFill/>
                <a:miter lim="800000"/>
                <a:headEnd/>
                <a:tailEnd/>
              </a:ln>
            </p:spPr>
            <p:txBody>
              <a:bodyPr wrap="none" anchor="ctr"/>
              <a:lstStyle/>
              <a:p>
                <a:endParaRPr lang="en-US"/>
              </a:p>
            </p:txBody>
          </p:sp>
          <p:sp>
            <p:nvSpPr>
              <p:cNvPr id="12320" name="Rectangle 15"/>
              <p:cNvSpPr>
                <a:spLocks noChangeArrowheads="1"/>
              </p:cNvSpPr>
              <p:nvPr/>
            </p:nvSpPr>
            <p:spPr bwMode="auto">
              <a:xfrm>
                <a:off x="4608" y="2064"/>
                <a:ext cx="768" cy="432"/>
              </a:xfrm>
              <a:prstGeom prst="rect">
                <a:avLst/>
              </a:prstGeom>
              <a:gradFill rotWithShape="0">
                <a:gsLst>
                  <a:gs pos="0">
                    <a:srgbClr val="FF3300"/>
                  </a:gs>
                  <a:gs pos="100000">
                    <a:srgbClr val="761800"/>
                  </a:gs>
                </a:gsLst>
                <a:lin ang="0" scaled="1"/>
              </a:gradFill>
              <a:ln w="9525">
                <a:noFill/>
                <a:miter lim="800000"/>
                <a:headEnd/>
                <a:tailEnd/>
              </a:ln>
            </p:spPr>
            <p:txBody>
              <a:bodyPr wrap="none" anchor="ctr"/>
              <a:lstStyle/>
              <a:p>
                <a:endParaRPr lang="en-US"/>
              </a:p>
            </p:txBody>
          </p:sp>
          <p:sp>
            <p:nvSpPr>
              <p:cNvPr id="12321" name="Rectangle 16"/>
              <p:cNvSpPr>
                <a:spLocks noChangeArrowheads="1"/>
              </p:cNvSpPr>
              <p:nvPr/>
            </p:nvSpPr>
            <p:spPr bwMode="auto">
              <a:xfrm>
                <a:off x="4224" y="2064"/>
                <a:ext cx="768" cy="432"/>
              </a:xfrm>
              <a:prstGeom prst="rect">
                <a:avLst/>
              </a:prstGeom>
              <a:gradFill rotWithShape="0">
                <a:gsLst>
                  <a:gs pos="0">
                    <a:srgbClr val="FF3399"/>
                  </a:gs>
                  <a:gs pos="100000">
                    <a:srgbClr val="761847"/>
                  </a:gs>
                </a:gsLst>
                <a:lin ang="0" scaled="1"/>
              </a:gradFill>
              <a:ln w="9525">
                <a:noFill/>
                <a:miter lim="800000"/>
                <a:headEnd/>
                <a:tailEnd/>
              </a:ln>
            </p:spPr>
            <p:txBody>
              <a:bodyPr wrap="none" anchor="ctr"/>
              <a:lstStyle/>
              <a:p>
                <a:endParaRPr lang="en-US"/>
              </a:p>
            </p:txBody>
          </p:sp>
        </p:grpSp>
        <p:grpSp>
          <p:nvGrpSpPr>
            <p:cNvPr id="4" name="Group 17"/>
            <p:cNvGrpSpPr>
              <a:grpSpLocks/>
            </p:cNvGrpSpPr>
            <p:nvPr/>
          </p:nvGrpSpPr>
          <p:grpSpPr bwMode="auto">
            <a:xfrm rot="5400000">
              <a:off x="1296" y="1968"/>
              <a:ext cx="3408" cy="528"/>
              <a:chOff x="1200" y="2064"/>
              <a:chExt cx="4176" cy="432"/>
            </a:xfrm>
          </p:grpSpPr>
          <p:sp>
            <p:nvSpPr>
              <p:cNvPr id="12308" name="Rectangle 18"/>
              <p:cNvSpPr>
                <a:spLocks noChangeArrowheads="1"/>
              </p:cNvSpPr>
              <p:nvPr/>
            </p:nvSpPr>
            <p:spPr bwMode="auto">
              <a:xfrm>
                <a:off x="1200" y="2064"/>
                <a:ext cx="720" cy="432"/>
              </a:xfrm>
              <a:prstGeom prst="rect">
                <a:avLst/>
              </a:prstGeom>
              <a:gradFill rotWithShape="0">
                <a:gsLst>
                  <a:gs pos="0">
                    <a:srgbClr val="0066FF"/>
                  </a:gs>
                  <a:gs pos="100000">
                    <a:srgbClr val="002F76"/>
                  </a:gs>
                </a:gsLst>
                <a:lin ang="0" scaled="1"/>
              </a:gradFill>
              <a:ln w="9525">
                <a:solidFill>
                  <a:srgbClr val="000000"/>
                </a:solidFill>
                <a:miter lim="800000"/>
                <a:headEnd/>
                <a:tailEnd/>
              </a:ln>
            </p:spPr>
            <p:txBody>
              <a:bodyPr wrap="none" anchor="ctr"/>
              <a:lstStyle/>
              <a:p>
                <a:endParaRPr lang="en-US"/>
              </a:p>
            </p:txBody>
          </p:sp>
          <p:sp>
            <p:nvSpPr>
              <p:cNvPr id="12309" name="Rectangle 19"/>
              <p:cNvSpPr>
                <a:spLocks noChangeArrowheads="1"/>
              </p:cNvSpPr>
              <p:nvPr/>
            </p:nvSpPr>
            <p:spPr bwMode="auto">
              <a:xfrm>
                <a:off x="1728" y="2064"/>
                <a:ext cx="768" cy="432"/>
              </a:xfrm>
              <a:prstGeom prst="rect">
                <a:avLst/>
              </a:prstGeom>
              <a:gradFill rotWithShape="0">
                <a:gsLst>
                  <a:gs pos="0">
                    <a:srgbClr val="6600FF"/>
                  </a:gs>
                  <a:gs pos="100000">
                    <a:srgbClr val="2F0076"/>
                  </a:gs>
                </a:gsLst>
                <a:lin ang="0" scaled="1"/>
              </a:gradFill>
              <a:ln w="9525">
                <a:noFill/>
                <a:miter lim="800000"/>
                <a:headEnd/>
                <a:tailEnd/>
              </a:ln>
            </p:spPr>
            <p:txBody>
              <a:bodyPr wrap="none" anchor="ctr"/>
              <a:lstStyle/>
              <a:p>
                <a:endParaRPr lang="en-US"/>
              </a:p>
            </p:txBody>
          </p:sp>
          <p:sp>
            <p:nvSpPr>
              <p:cNvPr id="12310" name="Rectangle 20"/>
              <p:cNvSpPr>
                <a:spLocks noChangeArrowheads="1"/>
              </p:cNvSpPr>
              <p:nvPr/>
            </p:nvSpPr>
            <p:spPr bwMode="auto">
              <a:xfrm>
                <a:off x="2304" y="2064"/>
                <a:ext cx="768" cy="432"/>
              </a:xfrm>
              <a:prstGeom prst="rect">
                <a:avLst/>
              </a:prstGeom>
              <a:gradFill rotWithShape="0">
                <a:gsLst>
                  <a:gs pos="0">
                    <a:srgbClr val="9933FF"/>
                  </a:gs>
                  <a:gs pos="100000">
                    <a:srgbClr val="471876"/>
                  </a:gs>
                </a:gsLst>
                <a:lin ang="0" scaled="1"/>
              </a:gradFill>
              <a:ln w="9525">
                <a:noFill/>
                <a:miter lim="800000"/>
                <a:headEnd/>
                <a:tailEnd/>
              </a:ln>
            </p:spPr>
            <p:txBody>
              <a:bodyPr wrap="none" anchor="ctr"/>
              <a:lstStyle/>
              <a:p>
                <a:endParaRPr lang="en-US"/>
              </a:p>
            </p:txBody>
          </p:sp>
          <p:sp>
            <p:nvSpPr>
              <p:cNvPr id="12311" name="Rectangle 21"/>
              <p:cNvSpPr>
                <a:spLocks noChangeArrowheads="1"/>
              </p:cNvSpPr>
              <p:nvPr/>
            </p:nvSpPr>
            <p:spPr bwMode="auto">
              <a:xfrm>
                <a:off x="2976" y="2064"/>
                <a:ext cx="768" cy="432"/>
              </a:xfrm>
              <a:prstGeom prst="rect">
                <a:avLst/>
              </a:prstGeom>
              <a:gradFill rotWithShape="0">
                <a:gsLst>
                  <a:gs pos="0">
                    <a:srgbClr val="CC66FF"/>
                  </a:gs>
                  <a:gs pos="100000">
                    <a:srgbClr val="5E2F76"/>
                  </a:gs>
                </a:gsLst>
                <a:lin ang="0" scaled="1"/>
              </a:gradFill>
              <a:ln w="9525">
                <a:noFill/>
                <a:miter lim="800000"/>
                <a:headEnd/>
                <a:tailEnd/>
              </a:ln>
            </p:spPr>
            <p:txBody>
              <a:bodyPr wrap="none" anchor="ctr"/>
              <a:lstStyle/>
              <a:p>
                <a:endParaRPr lang="en-US"/>
              </a:p>
            </p:txBody>
          </p:sp>
          <p:sp>
            <p:nvSpPr>
              <p:cNvPr id="12312" name="Rectangle 22"/>
              <p:cNvSpPr>
                <a:spLocks noChangeArrowheads="1"/>
              </p:cNvSpPr>
              <p:nvPr/>
            </p:nvSpPr>
            <p:spPr bwMode="auto">
              <a:xfrm>
                <a:off x="3648" y="2064"/>
                <a:ext cx="768" cy="432"/>
              </a:xfrm>
              <a:prstGeom prst="rect">
                <a:avLst/>
              </a:prstGeom>
              <a:gradFill rotWithShape="0">
                <a:gsLst>
                  <a:gs pos="0">
                    <a:srgbClr val="FF00FF"/>
                  </a:gs>
                  <a:gs pos="100000">
                    <a:srgbClr val="760076"/>
                  </a:gs>
                </a:gsLst>
                <a:lin ang="0" scaled="1"/>
              </a:gradFill>
              <a:ln w="9525">
                <a:noFill/>
                <a:miter lim="800000"/>
                <a:headEnd/>
                <a:tailEnd/>
              </a:ln>
            </p:spPr>
            <p:txBody>
              <a:bodyPr wrap="none" anchor="ctr"/>
              <a:lstStyle/>
              <a:p>
                <a:endParaRPr lang="en-US"/>
              </a:p>
            </p:txBody>
          </p:sp>
          <p:sp>
            <p:nvSpPr>
              <p:cNvPr id="12313" name="Rectangle 23"/>
              <p:cNvSpPr>
                <a:spLocks noChangeArrowheads="1"/>
              </p:cNvSpPr>
              <p:nvPr/>
            </p:nvSpPr>
            <p:spPr bwMode="auto">
              <a:xfrm>
                <a:off x="4608" y="2064"/>
                <a:ext cx="768" cy="432"/>
              </a:xfrm>
              <a:prstGeom prst="rect">
                <a:avLst/>
              </a:prstGeom>
              <a:gradFill rotWithShape="0">
                <a:gsLst>
                  <a:gs pos="0">
                    <a:srgbClr val="FF3300"/>
                  </a:gs>
                  <a:gs pos="100000">
                    <a:srgbClr val="761800"/>
                  </a:gs>
                </a:gsLst>
                <a:lin ang="0" scaled="1"/>
              </a:gradFill>
              <a:ln w="9525">
                <a:noFill/>
                <a:miter lim="800000"/>
                <a:headEnd/>
                <a:tailEnd/>
              </a:ln>
            </p:spPr>
            <p:txBody>
              <a:bodyPr wrap="none" anchor="ctr"/>
              <a:lstStyle/>
              <a:p>
                <a:endParaRPr lang="en-US"/>
              </a:p>
            </p:txBody>
          </p:sp>
          <p:sp>
            <p:nvSpPr>
              <p:cNvPr id="12314" name="Rectangle 24"/>
              <p:cNvSpPr>
                <a:spLocks noChangeArrowheads="1"/>
              </p:cNvSpPr>
              <p:nvPr/>
            </p:nvSpPr>
            <p:spPr bwMode="auto">
              <a:xfrm>
                <a:off x="4224" y="2064"/>
                <a:ext cx="768" cy="432"/>
              </a:xfrm>
              <a:prstGeom prst="rect">
                <a:avLst/>
              </a:prstGeom>
              <a:gradFill rotWithShape="0">
                <a:gsLst>
                  <a:gs pos="0">
                    <a:srgbClr val="FF3399"/>
                  </a:gs>
                  <a:gs pos="100000">
                    <a:srgbClr val="761847"/>
                  </a:gs>
                </a:gsLst>
                <a:lin ang="0" scaled="1"/>
              </a:gradFill>
              <a:ln w="9525">
                <a:noFill/>
                <a:miter lim="800000"/>
                <a:headEnd/>
                <a:tailEnd/>
              </a:ln>
            </p:spPr>
            <p:txBody>
              <a:bodyPr wrap="none" anchor="ctr"/>
              <a:lstStyle/>
              <a:p>
                <a:endParaRPr lang="en-US"/>
              </a:p>
            </p:txBody>
          </p:sp>
        </p:grpSp>
      </p:grpSp>
      <p:sp>
        <p:nvSpPr>
          <p:cNvPr id="12295" name="Rectangle 25"/>
          <p:cNvSpPr>
            <a:spLocks noChangeArrowheads="1"/>
          </p:cNvSpPr>
          <p:nvPr/>
        </p:nvSpPr>
        <p:spPr bwMode="auto">
          <a:xfrm>
            <a:off x="3421062" y="1416050"/>
            <a:ext cx="2598738" cy="336550"/>
          </a:xfrm>
          <a:prstGeom prst="rect">
            <a:avLst/>
          </a:prstGeom>
          <a:noFill/>
          <a:ln w="9525">
            <a:noFill/>
            <a:miter lim="800000"/>
            <a:headEnd/>
            <a:tailEnd/>
          </a:ln>
        </p:spPr>
        <p:txBody>
          <a:bodyPr wrap="none">
            <a:spAutoFit/>
          </a:bodyPr>
          <a:lstStyle/>
          <a:p>
            <a:pPr>
              <a:spcBef>
                <a:spcPct val="50000"/>
              </a:spcBef>
            </a:pPr>
            <a:r>
              <a:rPr lang="en-US" sz="1600" b="1" dirty="0">
                <a:solidFill>
                  <a:schemeClr val="accent1">
                    <a:lumMod val="40000"/>
                    <a:lumOff val="60000"/>
                  </a:schemeClr>
                </a:solidFill>
                <a:latin typeface="Times New Roman" pitchFamily="18" charset="0"/>
              </a:rPr>
              <a:t>Minimal Technology/Media</a:t>
            </a:r>
          </a:p>
        </p:txBody>
      </p:sp>
      <p:sp>
        <p:nvSpPr>
          <p:cNvPr id="12296" name="Rectangle 26"/>
          <p:cNvSpPr>
            <a:spLocks noChangeArrowheads="1"/>
          </p:cNvSpPr>
          <p:nvPr/>
        </p:nvSpPr>
        <p:spPr bwMode="auto">
          <a:xfrm>
            <a:off x="3352800" y="6521450"/>
            <a:ext cx="2506663" cy="336550"/>
          </a:xfrm>
          <a:prstGeom prst="rect">
            <a:avLst/>
          </a:prstGeom>
          <a:noFill/>
          <a:ln w="9525">
            <a:noFill/>
            <a:miter lim="800000"/>
            <a:headEnd/>
            <a:tailEnd/>
          </a:ln>
        </p:spPr>
        <p:txBody>
          <a:bodyPr wrap="none">
            <a:spAutoFit/>
          </a:bodyPr>
          <a:lstStyle/>
          <a:p>
            <a:pPr>
              <a:spcBef>
                <a:spcPct val="50000"/>
              </a:spcBef>
            </a:pPr>
            <a:r>
              <a:rPr lang="en-US" sz="1600" b="1" dirty="0">
                <a:solidFill>
                  <a:schemeClr val="accent1">
                    <a:lumMod val="40000"/>
                    <a:lumOff val="60000"/>
                  </a:schemeClr>
                </a:solidFill>
                <a:latin typeface="Times New Roman" pitchFamily="18" charset="0"/>
              </a:rPr>
              <a:t>Technology/Media Infused</a:t>
            </a:r>
          </a:p>
        </p:txBody>
      </p:sp>
      <p:sp>
        <p:nvSpPr>
          <p:cNvPr id="12297" name="Oval 27"/>
          <p:cNvSpPr>
            <a:spLocks noChangeArrowheads="1"/>
          </p:cNvSpPr>
          <p:nvPr/>
        </p:nvSpPr>
        <p:spPr bwMode="auto">
          <a:xfrm>
            <a:off x="2286000" y="2133600"/>
            <a:ext cx="4572000" cy="3962400"/>
          </a:xfrm>
          <a:prstGeom prst="ellipse">
            <a:avLst/>
          </a:prstGeom>
          <a:solidFill>
            <a:srgbClr val="CC66FF">
              <a:alpha val="50195"/>
            </a:srgbClr>
          </a:solidFill>
          <a:ln w="9525">
            <a:solidFill>
              <a:srgbClr val="000000"/>
            </a:solidFill>
            <a:round/>
            <a:headEnd/>
            <a:tailEnd/>
          </a:ln>
        </p:spPr>
        <p:txBody>
          <a:bodyPr wrap="none" anchor="ctr"/>
          <a:lstStyle/>
          <a:p>
            <a:endParaRPr lang="en-US"/>
          </a:p>
        </p:txBody>
      </p:sp>
      <p:sp>
        <p:nvSpPr>
          <p:cNvPr id="12298" name="Rectangle 28"/>
          <p:cNvSpPr>
            <a:spLocks noChangeArrowheads="1"/>
          </p:cNvSpPr>
          <p:nvPr/>
        </p:nvSpPr>
        <p:spPr bwMode="auto">
          <a:xfrm>
            <a:off x="2971800" y="4708525"/>
            <a:ext cx="1073150" cy="396875"/>
          </a:xfrm>
          <a:prstGeom prst="rect">
            <a:avLst/>
          </a:prstGeom>
          <a:noFill/>
          <a:ln w="9525">
            <a:noFill/>
            <a:miter lim="800000"/>
            <a:headEnd/>
            <a:tailEnd/>
          </a:ln>
        </p:spPr>
        <p:txBody>
          <a:bodyPr wrap="none">
            <a:spAutoFit/>
          </a:bodyPr>
          <a:lstStyle/>
          <a:p>
            <a:pPr>
              <a:spcBef>
                <a:spcPct val="50000"/>
              </a:spcBef>
            </a:pPr>
            <a:r>
              <a:rPr lang="en-US" sz="2000" b="1" dirty="0">
                <a:solidFill>
                  <a:srgbClr val="000000"/>
                </a:solidFill>
                <a:latin typeface="Times New Roman" pitchFamily="18" charset="0"/>
              </a:rPr>
              <a:t>Blended</a:t>
            </a:r>
          </a:p>
        </p:txBody>
      </p:sp>
      <p:sp>
        <p:nvSpPr>
          <p:cNvPr id="12299" name="Rectangle 29"/>
          <p:cNvSpPr>
            <a:spLocks noChangeArrowheads="1"/>
          </p:cNvSpPr>
          <p:nvPr/>
        </p:nvSpPr>
        <p:spPr bwMode="auto">
          <a:xfrm>
            <a:off x="5327650" y="4708525"/>
            <a:ext cx="1073150" cy="396875"/>
          </a:xfrm>
          <a:prstGeom prst="rect">
            <a:avLst/>
          </a:prstGeom>
          <a:noFill/>
          <a:ln w="9525">
            <a:noFill/>
            <a:miter lim="800000"/>
            <a:headEnd/>
            <a:tailEnd/>
          </a:ln>
        </p:spPr>
        <p:txBody>
          <a:bodyPr wrap="none">
            <a:spAutoFit/>
          </a:bodyPr>
          <a:lstStyle/>
          <a:p>
            <a:r>
              <a:rPr lang="en-US" sz="2000" b="1" dirty="0">
                <a:solidFill>
                  <a:srgbClr val="000000"/>
                </a:solidFill>
                <a:latin typeface="Times New Roman" pitchFamily="18" charset="0"/>
              </a:rPr>
              <a:t>Blended</a:t>
            </a:r>
          </a:p>
        </p:txBody>
      </p:sp>
      <p:sp>
        <p:nvSpPr>
          <p:cNvPr id="12300" name="Rectangle 30"/>
          <p:cNvSpPr>
            <a:spLocks noChangeArrowheads="1"/>
          </p:cNvSpPr>
          <p:nvPr/>
        </p:nvSpPr>
        <p:spPr bwMode="auto">
          <a:xfrm>
            <a:off x="2971800" y="2955925"/>
            <a:ext cx="1073150" cy="396875"/>
          </a:xfrm>
          <a:prstGeom prst="rect">
            <a:avLst/>
          </a:prstGeom>
          <a:noFill/>
          <a:ln w="9525">
            <a:noFill/>
            <a:miter lim="800000"/>
            <a:headEnd/>
            <a:tailEnd/>
          </a:ln>
        </p:spPr>
        <p:txBody>
          <a:bodyPr wrap="none">
            <a:spAutoFit/>
          </a:bodyPr>
          <a:lstStyle/>
          <a:p>
            <a:r>
              <a:rPr lang="en-US" sz="2000" b="1" dirty="0">
                <a:solidFill>
                  <a:srgbClr val="000000"/>
                </a:solidFill>
                <a:latin typeface="Times New Roman" pitchFamily="18" charset="0"/>
              </a:rPr>
              <a:t>Blended</a:t>
            </a:r>
          </a:p>
        </p:txBody>
      </p:sp>
      <p:sp>
        <p:nvSpPr>
          <p:cNvPr id="12301" name="Rectangle 31"/>
          <p:cNvSpPr>
            <a:spLocks noChangeArrowheads="1"/>
          </p:cNvSpPr>
          <p:nvPr/>
        </p:nvSpPr>
        <p:spPr bwMode="auto">
          <a:xfrm>
            <a:off x="5327650" y="2955925"/>
            <a:ext cx="1073150" cy="396875"/>
          </a:xfrm>
          <a:prstGeom prst="rect">
            <a:avLst/>
          </a:prstGeom>
          <a:noFill/>
          <a:ln w="9525">
            <a:noFill/>
            <a:miter lim="800000"/>
            <a:headEnd/>
            <a:tailEnd/>
          </a:ln>
        </p:spPr>
        <p:txBody>
          <a:bodyPr wrap="none">
            <a:spAutoFit/>
          </a:bodyPr>
          <a:lstStyle/>
          <a:p>
            <a:r>
              <a:rPr lang="en-US" sz="2000" b="1" dirty="0">
                <a:solidFill>
                  <a:srgbClr val="000000"/>
                </a:solidFill>
                <a:latin typeface="Times New Roman" pitchFamily="18" charset="0"/>
              </a:rPr>
              <a:t>Blended</a:t>
            </a:r>
          </a:p>
        </p:txBody>
      </p:sp>
      <p:sp>
        <p:nvSpPr>
          <p:cNvPr id="12302" name="Text Box 32"/>
          <p:cNvSpPr txBox="1">
            <a:spLocks noChangeArrowheads="1"/>
          </p:cNvSpPr>
          <p:nvPr/>
        </p:nvSpPr>
        <p:spPr bwMode="auto">
          <a:xfrm>
            <a:off x="685800" y="1733550"/>
            <a:ext cx="1752600" cy="1314450"/>
          </a:xfrm>
          <a:prstGeom prst="rect">
            <a:avLst/>
          </a:prstGeom>
          <a:noFill/>
          <a:ln w="9525">
            <a:noFill/>
            <a:miter lim="800000"/>
            <a:headEnd/>
            <a:tailEnd/>
          </a:ln>
        </p:spPr>
        <p:txBody>
          <a:bodyPr>
            <a:spAutoFit/>
          </a:bodyPr>
          <a:lstStyle/>
          <a:p>
            <a:pPr>
              <a:spcBef>
                <a:spcPct val="50000"/>
              </a:spcBef>
            </a:pPr>
            <a:r>
              <a:rPr lang="en-US" sz="1600" dirty="0">
                <a:latin typeface="Times New Roman" pitchFamily="18" charset="0"/>
              </a:rPr>
              <a:t>Students meet f2f – teacher  uses simple technology such as email, or web for e-lectures.</a:t>
            </a:r>
          </a:p>
        </p:txBody>
      </p:sp>
      <p:sp>
        <p:nvSpPr>
          <p:cNvPr id="12303" name="Text Box 33"/>
          <p:cNvSpPr txBox="1">
            <a:spLocks noChangeArrowheads="1"/>
          </p:cNvSpPr>
          <p:nvPr/>
        </p:nvSpPr>
        <p:spPr bwMode="auto">
          <a:xfrm>
            <a:off x="685800" y="4903787"/>
            <a:ext cx="1752600" cy="2106613"/>
          </a:xfrm>
          <a:prstGeom prst="rect">
            <a:avLst/>
          </a:prstGeom>
          <a:noFill/>
          <a:ln w="9525">
            <a:noFill/>
            <a:miter lim="800000"/>
            <a:headEnd/>
            <a:tailEnd/>
          </a:ln>
        </p:spPr>
        <p:txBody>
          <a:bodyPr>
            <a:spAutoFit/>
          </a:bodyPr>
          <a:lstStyle/>
          <a:p>
            <a:pPr>
              <a:spcBef>
                <a:spcPct val="50000"/>
              </a:spcBef>
            </a:pPr>
            <a:r>
              <a:rPr lang="en-US" sz="1600" dirty="0">
                <a:latin typeface="Times New Roman" pitchFamily="18" charset="0"/>
              </a:rPr>
              <a:t>Students meet f2f – teacher  uses  technology such as simulations,  tutorials, digital video.</a:t>
            </a:r>
          </a:p>
          <a:p>
            <a:pPr>
              <a:spcBef>
                <a:spcPct val="50000"/>
              </a:spcBef>
            </a:pPr>
            <a:endParaRPr lang="en-US" sz="2400" dirty="0">
              <a:solidFill>
                <a:srgbClr val="000000"/>
              </a:solidFill>
              <a:latin typeface="Times New Roman" pitchFamily="18" charset="0"/>
            </a:endParaRPr>
          </a:p>
        </p:txBody>
      </p:sp>
      <p:sp>
        <p:nvSpPr>
          <p:cNvPr id="12304" name="Text Box 34"/>
          <p:cNvSpPr txBox="1">
            <a:spLocks noChangeArrowheads="1"/>
          </p:cNvSpPr>
          <p:nvPr/>
        </p:nvSpPr>
        <p:spPr bwMode="auto">
          <a:xfrm>
            <a:off x="6934200" y="1719262"/>
            <a:ext cx="2057400" cy="1862138"/>
          </a:xfrm>
          <a:prstGeom prst="rect">
            <a:avLst/>
          </a:prstGeom>
          <a:noFill/>
          <a:ln w="9525">
            <a:noFill/>
            <a:miter lim="800000"/>
            <a:headEnd/>
            <a:tailEnd/>
          </a:ln>
        </p:spPr>
        <p:txBody>
          <a:bodyPr>
            <a:spAutoFit/>
          </a:bodyPr>
          <a:lstStyle/>
          <a:p>
            <a:pPr>
              <a:spcBef>
                <a:spcPct val="50000"/>
              </a:spcBef>
            </a:pPr>
            <a:r>
              <a:rPr lang="en-US" sz="1600" dirty="0">
                <a:latin typeface="Times New Roman" pitchFamily="18" charset="0"/>
              </a:rPr>
              <a:t>Students meet online  - teacher  uses simple technology such as CMS,  electronic bulletin boards.</a:t>
            </a:r>
          </a:p>
          <a:p>
            <a:pPr>
              <a:spcBef>
                <a:spcPct val="50000"/>
              </a:spcBef>
            </a:pPr>
            <a:endParaRPr lang="en-US" sz="2400" dirty="0">
              <a:solidFill>
                <a:srgbClr val="000000"/>
              </a:solidFill>
              <a:latin typeface="Times New Roman" pitchFamily="18" charset="0"/>
            </a:endParaRPr>
          </a:p>
        </p:txBody>
      </p:sp>
      <p:sp>
        <p:nvSpPr>
          <p:cNvPr id="12305" name="Text Box 35"/>
          <p:cNvSpPr txBox="1">
            <a:spLocks noChangeArrowheads="1"/>
          </p:cNvSpPr>
          <p:nvPr/>
        </p:nvSpPr>
        <p:spPr bwMode="auto">
          <a:xfrm>
            <a:off x="6858000" y="4919662"/>
            <a:ext cx="1981200" cy="1862138"/>
          </a:xfrm>
          <a:prstGeom prst="rect">
            <a:avLst/>
          </a:prstGeom>
          <a:noFill/>
          <a:ln w="9525">
            <a:noFill/>
            <a:miter lim="800000"/>
            <a:headEnd/>
            <a:tailEnd/>
          </a:ln>
        </p:spPr>
        <p:txBody>
          <a:bodyPr>
            <a:spAutoFit/>
          </a:bodyPr>
          <a:lstStyle/>
          <a:p>
            <a:pPr>
              <a:spcBef>
                <a:spcPct val="50000"/>
              </a:spcBef>
            </a:pPr>
            <a:r>
              <a:rPr lang="en-US" sz="1600" dirty="0">
                <a:latin typeface="Times New Roman" pitchFamily="18" charset="0"/>
              </a:rPr>
              <a:t>Students meet online – teacher  uses advanced technology such as interactive videoconferencing </a:t>
            </a:r>
          </a:p>
          <a:p>
            <a:pPr>
              <a:spcBef>
                <a:spcPct val="50000"/>
              </a:spcBef>
            </a:pPr>
            <a:endParaRPr lang="en-US" sz="2400" dirty="0">
              <a:solidFill>
                <a:srgbClr val="000000"/>
              </a:solidFill>
              <a:latin typeface="Times New Roman" pitchFamily="18" charset="0"/>
            </a:endParaRPr>
          </a:p>
        </p:txBody>
      </p:sp>
    </p:spTree>
    <p:custDataLst>
      <p:tags r:id="rId1"/>
    </p:custDataLst>
  </p:cSld>
  <p:clrMapOvr>
    <a:masterClrMapping/>
  </p:clrMapOvr>
  <p:transition spd="med">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048000" y="4800600"/>
            <a:ext cx="2895600" cy="2057400"/>
            <a:chOff x="1728" y="2784"/>
            <a:chExt cx="1824" cy="1296"/>
          </a:xfrm>
        </p:grpSpPr>
        <p:sp>
          <p:nvSpPr>
            <p:cNvPr id="5" name="Oval 3"/>
            <p:cNvSpPr>
              <a:spLocks noChangeArrowheads="1"/>
            </p:cNvSpPr>
            <p:nvPr/>
          </p:nvSpPr>
          <p:spPr bwMode="auto">
            <a:xfrm>
              <a:off x="1728" y="2784"/>
              <a:ext cx="1824" cy="1296"/>
            </a:xfrm>
            <a:prstGeom prst="ellipse">
              <a:avLst/>
            </a:prstGeom>
            <a:noFill/>
            <a:ln w="28575">
              <a:solidFill>
                <a:srgbClr val="FF3399"/>
              </a:solidFill>
              <a:round/>
              <a:headEnd/>
              <a:tailEnd/>
            </a:ln>
          </p:spPr>
          <p:txBody>
            <a:bodyPr wrap="none" anchor="ctr"/>
            <a:lstStyle/>
            <a:p>
              <a:pPr algn="ctr" eaLnBrk="1" hangingPunct="1"/>
              <a:endParaRPr lang="en-US" sz="1800">
                <a:solidFill>
                  <a:srgbClr val="00FFFF"/>
                </a:solidFill>
                <a:latin typeface="Arial" pitchFamily="34" charset="0"/>
                <a:cs typeface="Arial" pitchFamily="34" charset="0"/>
              </a:endParaRPr>
            </a:p>
          </p:txBody>
        </p:sp>
        <p:sp>
          <p:nvSpPr>
            <p:cNvPr id="6" name="Text Box 4"/>
            <p:cNvSpPr txBox="1">
              <a:spLocks noChangeArrowheads="1"/>
            </p:cNvSpPr>
            <p:nvPr/>
          </p:nvSpPr>
          <p:spPr bwMode="auto">
            <a:xfrm>
              <a:off x="1776" y="3072"/>
              <a:ext cx="1680" cy="853"/>
            </a:xfrm>
            <a:prstGeom prst="rect">
              <a:avLst/>
            </a:prstGeom>
            <a:noFill/>
            <a:ln w="9525">
              <a:noFill/>
              <a:miter lim="800000"/>
              <a:headEnd/>
              <a:tailEnd/>
            </a:ln>
          </p:spPr>
          <p:txBody>
            <a:bodyPr wrap="square">
              <a:spAutoFit/>
            </a:bodyPr>
            <a:lstStyle/>
            <a:p>
              <a:pPr algn="ctr" eaLnBrk="1" hangingPunct="1">
                <a:spcBef>
                  <a:spcPct val="50000"/>
                </a:spcBef>
              </a:pPr>
              <a:r>
                <a:rPr lang="en-US" sz="1400" dirty="0">
                  <a:solidFill>
                    <a:srgbClr val="000000"/>
                  </a:solidFill>
                  <a:latin typeface="Arial" pitchFamily="34" charset="0"/>
                  <a:cs typeface="Arial" pitchFamily="34" charset="0"/>
                </a:rPr>
                <a:t>   </a:t>
              </a:r>
              <a:r>
                <a:rPr lang="en-US" sz="1600" dirty="0">
                  <a:solidFill>
                    <a:srgbClr val="FFFFFF"/>
                  </a:solidFill>
                  <a:latin typeface="Arial" pitchFamily="34" charset="0"/>
                  <a:cs typeface="Arial" pitchFamily="34" charset="0"/>
                </a:rPr>
                <a:t>Synthesis/ Evaluation  </a:t>
              </a:r>
            </a:p>
            <a:p>
              <a:pPr algn="ctr" eaLnBrk="1" hangingPunct="1">
                <a:lnSpc>
                  <a:spcPct val="60000"/>
                </a:lnSpc>
                <a:spcBef>
                  <a:spcPct val="50000"/>
                </a:spcBef>
              </a:pPr>
              <a:r>
                <a:rPr lang="en-US" sz="1600" dirty="0">
                  <a:solidFill>
                    <a:srgbClr val="FFFFFF"/>
                  </a:solidFill>
                  <a:latin typeface="Arial" pitchFamily="34" charset="0"/>
                  <a:cs typeface="Arial" pitchFamily="34" charset="0"/>
                </a:rPr>
                <a:t>(Assignments/Assessment)</a:t>
              </a:r>
            </a:p>
            <a:p>
              <a:pPr algn="ctr" eaLnBrk="1" hangingPunct="1">
                <a:lnSpc>
                  <a:spcPct val="60000"/>
                </a:lnSpc>
                <a:spcBef>
                  <a:spcPct val="50000"/>
                </a:spcBef>
              </a:pPr>
              <a:r>
                <a:rPr lang="en-US" sz="1600" dirty="0">
                  <a:solidFill>
                    <a:schemeClr val="accent1">
                      <a:lumMod val="20000"/>
                      <a:lumOff val="80000"/>
                    </a:schemeClr>
                  </a:solidFill>
                  <a:latin typeface="Arial" pitchFamily="34" charset="0"/>
                  <a:cs typeface="Arial" pitchFamily="34" charset="0"/>
                </a:rPr>
                <a:t>  </a:t>
              </a:r>
              <a:r>
                <a:rPr lang="en-US" sz="1400" dirty="0">
                  <a:solidFill>
                    <a:schemeClr val="accent1">
                      <a:lumMod val="20000"/>
                      <a:lumOff val="80000"/>
                    </a:schemeClr>
                  </a:solidFill>
                  <a:latin typeface="Arial" pitchFamily="34" charset="0"/>
                  <a:cs typeface="Arial" pitchFamily="34" charset="0"/>
                </a:rPr>
                <a:t>Papers, Tests, Student </a:t>
              </a:r>
            </a:p>
            <a:p>
              <a:pPr algn="ctr" eaLnBrk="1" hangingPunct="1">
                <a:lnSpc>
                  <a:spcPct val="60000"/>
                </a:lnSpc>
                <a:spcBef>
                  <a:spcPct val="50000"/>
                </a:spcBef>
              </a:pPr>
              <a:r>
                <a:rPr lang="en-US" sz="1400" dirty="0">
                  <a:solidFill>
                    <a:schemeClr val="accent1">
                      <a:lumMod val="20000"/>
                      <a:lumOff val="80000"/>
                    </a:schemeClr>
                  </a:solidFill>
                  <a:latin typeface="Arial" pitchFamily="34" charset="0"/>
                  <a:cs typeface="Arial" pitchFamily="34" charset="0"/>
                </a:rPr>
                <a:t>     Presentations (PPT,    </a:t>
              </a:r>
            </a:p>
            <a:p>
              <a:pPr algn="ctr" eaLnBrk="1" hangingPunct="1">
                <a:lnSpc>
                  <a:spcPct val="60000"/>
                </a:lnSpc>
                <a:spcBef>
                  <a:spcPct val="50000"/>
                </a:spcBef>
              </a:pPr>
              <a:r>
                <a:rPr lang="en-US" sz="1400" dirty="0">
                  <a:solidFill>
                    <a:schemeClr val="accent1">
                      <a:lumMod val="20000"/>
                      <a:lumOff val="80000"/>
                    </a:schemeClr>
                  </a:solidFill>
                  <a:latin typeface="Arial" pitchFamily="34" charset="0"/>
                  <a:cs typeface="Arial" pitchFamily="34" charset="0"/>
                </a:rPr>
                <a:t>      </a:t>
              </a:r>
              <a:r>
                <a:rPr lang="en-US" sz="1400" dirty="0" err="1">
                  <a:solidFill>
                    <a:schemeClr val="accent1">
                      <a:lumMod val="20000"/>
                      <a:lumOff val="80000"/>
                    </a:schemeClr>
                  </a:solidFill>
                  <a:latin typeface="Arial" pitchFamily="34" charset="0"/>
                  <a:cs typeface="Arial" pitchFamily="34" charset="0"/>
                </a:rPr>
                <a:t>Youtube</a:t>
              </a:r>
              <a:r>
                <a:rPr lang="en-US" sz="1400" dirty="0">
                  <a:solidFill>
                    <a:schemeClr val="accent1">
                      <a:lumMod val="20000"/>
                      <a:lumOff val="80000"/>
                    </a:schemeClr>
                  </a:solidFill>
                  <a:latin typeface="Arial" pitchFamily="34" charset="0"/>
                  <a:cs typeface="Arial" pitchFamily="34" charset="0"/>
                </a:rPr>
                <a:t>), E-Portfolios</a:t>
              </a:r>
            </a:p>
          </p:txBody>
        </p:sp>
      </p:grpSp>
      <p:sp>
        <p:nvSpPr>
          <p:cNvPr id="7" name="Rectangle 5"/>
          <p:cNvSpPr>
            <a:spLocks noChangeArrowheads="1"/>
          </p:cNvSpPr>
          <p:nvPr/>
        </p:nvSpPr>
        <p:spPr bwMode="auto">
          <a:xfrm>
            <a:off x="0" y="0"/>
            <a:ext cx="9144000" cy="1016000"/>
          </a:xfrm>
          <a:prstGeom prst="rect">
            <a:avLst/>
          </a:prstGeom>
          <a:noFill/>
          <a:ln w="12700">
            <a:noFill/>
            <a:miter lim="800000"/>
            <a:headEnd type="none" w="sm" len="sm"/>
            <a:tailEnd type="none" w="sm" len="sm"/>
          </a:ln>
        </p:spPr>
        <p:txBody>
          <a:bodyPr>
            <a:spAutoFit/>
          </a:bodyPr>
          <a:lstStyle/>
          <a:p>
            <a:r>
              <a:rPr lang="en-US" sz="3200">
                <a:solidFill>
                  <a:srgbClr val="00FFFF"/>
                </a:solidFill>
                <a:cs typeface="Courier New" pitchFamily="49" charset="0"/>
              </a:rPr>
              <a:t>Blending with Purpose</a:t>
            </a:r>
            <a:r>
              <a:rPr lang="en-US" sz="3200">
                <a:solidFill>
                  <a:srgbClr val="FFFFFF"/>
                </a:solidFill>
                <a:cs typeface="Courier New" pitchFamily="49" charset="0"/>
              </a:rPr>
              <a:t> </a:t>
            </a:r>
            <a:r>
              <a:rPr lang="en-US" sz="3200">
                <a:solidFill>
                  <a:srgbClr val="CC00FF"/>
                </a:solidFill>
                <a:cs typeface="Courier New" pitchFamily="49" charset="0"/>
              </a:rPr>
              <a:t>–</a:t>
            </a:r>
            <a:r>
              <a:rPr lang="en-US" sz="3200">
                <a:solidFill>
                  <a:srgbClr val="FFFFFF"/>
                </a:solidFill>
                <a:cs typeface="Courier New" pitchFamily="49" charset="0"/>
              </a:rPr>
              <a:t> The Multimodal Model</a:t>
            </a:r>
          </a:p>
          <a:p>
            <a:r>
              <a:rPr lang="en-US" sz="2800">
                <a:solidFill>
                  <a:srgbClr val="FFFFFF"/>
                </a:solidFill>
                <a:cs typeface="Courier New" pitchFamily="49" charset="0"/>
              </a:rPr>
              <a:t>                      </a:t>
            </a:r>
            <a:endParaRPr lang="en-US" sz="1800">
              <a:solidFill>
                <a:srgbClr val="00B0F0"/>
              </a:solidFill>
              <a:cs typeface="Courier New" pitchFamily="49" charset="0"/>
            </a:endParaRPr>
          </a:p>
        </p:txBody>
      </p:sp>
      <p:grpSp>
        <p:nvGrpSpPr>
          <p:cNvPr id="3" name="Group 7"/>
          <p:cNvGrpSpPr>
            <a:grpSpLocks/>
          </p:cNvGrpSpPr>
          <p:nvPr/>
        </p:nvGrpSpPr>
        <p:grpSpPr bwMode="auto">
          <a:xfrm>
            <a:off x="1219200" y="2133600"/>
            <a:ext cx="2438400" cy="2209800"/>
            <a:chOff x="528" y="1056"/>
            <a:chExt cx="1536" cy="1392"/>
          </a:xfrm>
        </p:grpSpPr>
        <p:sp>
          <p:nvSpPr>
            <p:cNvPr id="9" name="Oval 8"/>
            <p:cNvSpPr>
              <a:spLocks noChangeArrowheads="1"/>
            </p:cNvSpPr>
            <p:nvPr/>
          </p:nvSpPr>
          <p:spPr bwMode="auto">
            <a:xfrm>
              <a:off x="528" y="1056"/>
              <a:ext cx="1536" cy="1392"/>
            </a:xfrm>
            <a:prstGeom prst="ellipse">
              <a:avLst/>
            </a:prstGeom>
            <a:noFill/>
            <a:ln w="28575">
              <a:solidFill>
                <a:srgbClr val="FF6600"/>
              </a:solidFill>
              <a:round/>
              <a:headEnd/>
              <a:tailEnd/>
            </a:ln>
          </p:spPr>
          <p:txBody>
            <a:bodyPr wrap="none" anchor="ctr"/>
            <a:lstStyle/>
            <a:p>
              <a:pPr eaLnBrk="1" hangingPunct="1"/>
              <a:endParaRPr lang="en-US" sz="2000">
                <a:solidFill>
                  <a:srgbClr val="000000"/>
                </a:solidFill>
                <a:latin typeface="Arial" pitchFamily="34" charset="0"/>
                <a:cs typeface="Arial" pitchFamily="34" charset="0"/>
              </a:endParaRPr>
            </a:p>
          </p:txBody>
        </p:sp>
        <p:sp>
          <p:nvSpPr>
            <p:cNvPr id="10" name="Text Box 9"/>
            <p:cNvSpPr txBox="1">
              <a:spLocks noChangeArrowheads="1"/>
            </p:cNvSpPr>
            <p:nvPr/>
          </p:nvSpPr>
          <p:spPr bwMode="auto">
            <a:xfrm>
              <a:off x="816" y="1392"/>
              <a:ext cx="1076" cy="446"/>
            </a:xfrm>
            <a:prstGeom prst="rect">
              <a:avLst/>
            </a:prstGeom>
            <a:noFill/>
            <a:ln w="9525">
              <a:noFill/>
              <a:miter lim="800000"/>
              <a:headEnd/>
              <a:tailEnd/>
            </a:ln>
          </p:spPr>
          <p:txBody>
            <a:bodyPr>
              <a:spAutoFit/>
            </a:bodyPr>
            <a:lstStyle/>
            <a:p>
              <a:pPr eaLnBrk="1" hangingPunct="1">
                <a:spcBef>
                  <a:spcPct val="50000"/>
                </a:spcBef>
              </a:pPr>
              <a:r>
                <a:rPr lang="en-US" sz="1600" dirty="0">
                  <a:solidFill>
                    <a:srgbClr val="000000"/>
                  </a:solidFill>
                  <a:latin typeface="Arial" pitchFamily="34" charset="0"/>
                  <a:cs typeface="Arial" pitchFamily="34" charset="0"/>
                </a:rPr>
                <a:t>    </a:t>
              </a:r>
              <a:r>
                <a:rPr lang="en-US" sz="1600" dirty="0">
                  <a:solidFill>
                    <a:srgbClr val="FFFFFF"/>
                  </a:solidFill>
                  <a:latin typeface="Arial" pitchFamily="34" charset="0"/>
                  <a:cs typeface="Arial" pitchFamily="34" charset="0"/>
                </a:rPr>
                <a:t>Reflection</a:t>
              </a:r>
            </a:p>
            <a:p>
              <a:pPr eaLnBrk="1" hangingPunct="1">
                <a:spcBef>
                  <a:spcPct val="50000"/>
                </a:spcBef>
              </a:pPr>
              <a:r>
                <a:rPr lang="en-US" sz="1600" dirty="0">
                  <a:solidFill>
                    <a:schemeClr val="accent1">
                      <a:lumMod val="20000"/>
                      <a:lumOff val="80000"/>
                    </a:schemeClr>
                  </a:solidFill>
                  <a:latin typeface="Arial" pitchFamily="34" charset="0"/>
                  <a:cs typeface="Arial" pitchFamily="34" charset="0"/>
                </a:rPr>
                <a:t> (</a:t>
              </a:r>
              <a:r>
                <a:rPr lang="en-US" sz="1600" dirty="0" err="1">
                  <a:solidFill>
                    <a:schemeClr val="accent1">
                      <a:lumMod val="20000"/>
                      <a:lumOff val="80000"/>
                    </a:schemeClr>
                  </a:solidFill>
                  <a:latin typeface="Arial" pitchFamily="34" charset="0"/>
                  <a:cs typeface="Arial" pitchFamily="34" charset="0"/>
                </a:rPr>
                <a:t>Blog,Journal</a:t>
              </a:r>
              <a:r>
                <a:rPr lang="en-US" sz="1600" dirty="0">
                  <a:solidFill>
                    <a:schemeClr val="accent1">
                      <a:lumMod val="20000"/>
                      <a:lumOff val="80000"/>
                    </a:schemeClr>
                  </a:solidFill>
                  <a:latin typeface="Arial" pitchFamily="34" charset="0"/>
                  <a:cs typeface="Arial" pitchFamily="34" charset="0"/>
                </a:rPr>
                <a:t>)</a:t>
              </a:r>
            </a:p>
          </p:txBody>
        </p:sp>
      </p:grpSp>
      <p:grpSp>
        <p:nvGrpSpPr>
          <p:cNvPr id="4" name="Group 10"/>
          <p:cNvGrpSpPr>
            <a:grpSpLocks/>
          </p:cNvGrpSpPr>
          <p:nvPr/>
        </p:nvGrpSpPr>
        <p:grpSpPr bwMode="auto">
          <a:xfrm>
            <a:off x="1295400" y="3886200"/>
            <a:ext cx="2667000" cy="1676400"/>
            <a:chOff x="624" y="2064"/>
            <a:chExt cx="1680" cy="1056"/>
          </a:xfrm>
        </p:grpSpPr>
        <p:sp>
          <p:nvSpPr>
            <p:cNvPr id="12" name="Oval 11"/>
            <p:cNvSpPr>
              <a:spLocks noChangeArrowheads="1"/>
            </p:cNvSpPr>
            <p:nvPr/>
          </p:nvSpPr>
          <p:spPr bwMode="auto">
            <a:xfrm>
              <a:off x="624" y="2064"/>
              <a:ext cx="1680" cy="1056"/>
            </a:xfrm>
            <a:prstGeom prst="ellipse">
              <a:avLst/>
            </a:prstGeom>
            <a:noFill/>
            <a:ln w="28575">
              <a:solidFill>
                <a:srgbClr val="FFFF00"/>
              </a:solidFill>
              <a:round/>
              <a:headEnd/>
              <a:tailEnd/>
            </a:ln>
          </p:spPr>
          <p:txBody>
            <a:bodyPr wrap="none" anchor="ctr"/>
            <a:lstStyle/>
            <a:p>
              <a:pPr eaLnBrk="1" hangingPunct="1"/>
              <a:endParaRPr lang="en-US" sz="2000">
                <a:solidFill>
                  <a:srgbClr val="000000"/>
                </a:solidFill>
                <a:latin typeface="Arial" pitchFamily="34" charset="0"/>
                <a:cs typeface="Arial" pitchFamily="34" charset="0"/>
              </a:endParaRPr>
            </a:p>
          </p:txBody>
        </p:sp>
        <p:sp>
          <p:nvSpPr>
            <p:cNvPr id="13" name="Text Box 12"/>
            <p:cNvSpPr txBox="1">
              <a:spLocks noChangeArrowheads="1"/>
            </p:cNvSpPr>
            <p:nvPr/>
          </p:nvSpPr>
          <p:spPr bwMode="auto">
            <a:xfrm>
              <a:off x="624" y="2238"/>
              <a:ext cx="1536" cy="834"/>
            </a:xfrm>
            <a:prstGeom prst="rect">
              <a:avLst/>
            </a:prstGeom>
            <a:noFill/>
            <a:ln w="9525">
              <a:noFill/>
              <a:miter lim="800000"/>
              <a:headEnd/>
              <a:tailEnd/>
            </a:ln>
          </p:spPr>
          <p:txBody>
            <a:bodyPr>
              <a:spAutoFit/>
            </a:bodyPr>
            <a:lstStyle/>
            <a:p>
              <a:pPr eaLnBrk="1" hangingPunct="1">
                <a:spcBef>
                  <a:spcPct val="50000"/>
                </a:spcBef>
              </a:pPr>
              <a:r>
                <a:rPr lang="en-US" sz="1600" dirty="0">
                  <a:solidFill>
                    <a:srgbClr val="99CC00"/>
                  </a:solidFill>
                  <a:latin typeface="Arial" pitchFamily="34" charset="0"/>
                  <a:cs typeface="Arial" pitchFamily="34" charset="0"/>
                </a:rPr>
                <a:t> </a:t>
              </a:r>
            </a:p>
            <a:p>
              <a:pPr eaLnBrk="1" hangingPunct="1">
                <a:spcBef>
                  <a:spcPct val="50000"/>
                </a:spcBef>
              </a:pPr>
              <a:r>
                <a:rPr lang="en-US" sz="1600" dirty="0">
                  <a:solidFill>
                    <a:srgbClr val="FFFFFF"/>
                  </a:solidFill>
                  <a:latin typeface="Arial" pitchFamily="34" charset="0"/>
                  <a:cs typeface="Arial" pitchFamily="34" charset="0"/>
                </a:rPr>
                <a:t>Collaboration/Student          Generated Content</a:t>
              </a:r>
              <a:r>
                <a:rPr lang="en-US" sz="1600" dirty="0">
                  <a:solidFill>
                    <a:srgbClr val="99CC00"/>
                  </a:solidFill>
                  <a:latin typeface="Arial" pitchFamily="34" charset="0"/>
                  <a:cs typeface="Arial" pitchFamily="34" charset="0"/>
                </a:rPr>
                <a:t> </a:t>
              </a:r>
              <a:r>
                <a:rPr lang="en-US" sz="1600" dirty="0">
                  <a:solidFill>
                    <a:srgbClr val="FFFFFF"/>
                  </a:solidFill>
                  <a:latin typeface="Arial" pitchFamily="34" charset="0"/>
                  <a:cs typeface="Arial" pitchFamily="34" charset="0"/>
                </a:rPr>
                <a:t>                  </a:t>
              </a:r>
            </a:p>
            <a:p>
              <a:pPr eaLnBrk="1" hangingPunct="1">
                <a:spcBef>
                  <a:spcPct val="50000"/>
                </a:spcBef>
              </a:pPr>
              <a:r>
                <a:rPr lang="en-US" sz="1600" dirty="0">
                  <a:solidFill>
                    <a:schemeClr val="accent1">
                      <a:lumMod val="20000"/>
                      <a:lumOff val="80000"/>
                    </a:schemeClr>
                  </a:solidFill>
                  <a:latin typeface="Arial" pitchFamily="34" charset="0"/>
                  <a:cs typeface="Arial" pitchFamily="34" charset="0"/>
                </a:rPr>
                <a:t>               (Wiki)</a:t>
              </a:r>
              <a:endParaRPr lang="en-US" sz="1800" dirty="0">
                <a:solidFill>
                  <a:schemeClr val="accent1">
                    <a:lumMod val="20000"/>
                    <a:lumOff val="80000"/>
                  </a:schemeClr>
                </a:solidFill>
                <a:latin typeface="Arial" pitchFamily="34" charset="0"/>
                <a:cs typeface="Arial" pitchFamily="34" charset="0"/>
              </a:endParaRPr>
            </a:p>
          </p:txBody>
        </p:sp>
      </p:grpSp>
      <p:grpSp>
        <p:nvGrpSpPr>
          <p:cNvPr id="8" name="Group 13"/>
          <p:cNvGrpSpPr>
            <a:grpSpLocks/>
          </p:cNvGrpSpPr>
          <p:nvPr/>
        </p:nvGrpSpPr>
        <p:grpSpPr bwMode="auto">
          <a:xfrm>
            <a:off x="5105400" y="2438400"/>
            <a:ext cx="2362200" cy="1752600"/>
            <a:chOff x="2976" y="1152"/>
            <a:chExt cx="1488" cy="1104"/>
          </a:xfrm>
        </p:grpSpPr>
        <p:sp>
          <p:nvSpPr>
            <p:cNvPr id="15" name="Text Box 14"/>
            <p:cNvSpPr txBox="1">
              <a:spLocks noChangeArrowheads="1"/>
            </p:cNvSpPr>
            <p:nvPr/>
          </p:nvSpPr>
          <p:spPr bwMode="auto">
            <a:xfrm>
              <a:off x="3168" y="1360"/>
              <a:ext cx="1248" cy="368"/>
            </a:xfrm>
            <a:prstGeom prst="rect">
              <a:avLst/>
            </a:prstGeom>
            <a:noFill/>
            <a:ln w="9525">
              <a:noFill/>
              <a:miter lim="800000"/>
              <a:headEnd/>
              <a:tailEnd/>
            </a:ln>
          </p:spPr>
          <p:txBody>
            <a:bodyPr>
              <a:spAutoFit/>
            </a:bodyPr>
            <a:lstStyle/>
            <a:p>
              <a:pPr eaLnBrk="1" hangingPunct="1"/>
              <a:r>
                <a:rPr lang="en-US" sz="1600" dirty="0">
                  <a:solidFill>
                    <a:srgbClr val="000000"/>
                  </a:solidFill>
                  <a:latin typeface="Arial" pitchFamily="34" charset="0"/>
                  <a:cs typeface="Arial" pitchFamily="34" charset="0"/>
                </a:rPr>
                <a:t>     </a:t>
              </a:r>
              <a:r>
                <a:rPr lang="en-US" sz="1600" dirty="0">
                  <a:solidFill>
                    <a:srgbClr val="FFFFFF"/>
                  </a:solidFill>
                  <a:latin typeface="Arial" pitchFamily="34" charset="0"/>
                  <a:cs typeface="Arial" pitchFamily="34" charset="0"/>
                </a:rPr>
                <a:t>Social/Emotional</a:t>
              </a:r>
            </a:p>
            <a:p>
              <a:pPr eaLnBrk="1" hangingPunct="1"/>
              <a:r>
                <a:rPr lang="en-US" sz="1600" dirty="0">
                  <a:solidFill>
                    <a:schemeClr val="accent1">
                      <a:lumMod val="20000"/>
                      <a:lumOff val="80000"/>
                    </a:schemeClr>
                  </a:solidFill>
                  <a:latin typeface="Arial" pitchFamily="34" charset="0"/>
                  <a:cs typeface="Arial" pitchFamily="34" charset="0"/>
                </a:rPr>
                <a:t>             (F2F)</a:t>
              </a:r>
            </a:p>
          </p:txBody>
        </p:sp>
        <p:sp>
          <p:nvSpPr>
            <p:cNvPr id="16" name="Oval 15"/>
            <p:cNvSpPr>
              <a:spLocks noChangeArrowheads="1"/>
            </p:cNvSpPr>
            <p:nvPr/>
          </p:nvSpPr>
          <p:spPr bwMode="auto">
            <a:xfrm>
              <a:off x="2976" y="1152"/>
              <a:ext cx="1488" cy="1104"/>
            </a:xfrm>
            <a:prstGeom prst="ellipse">
              <a:avLst/>
            </a:prstGeom>
            <a:noFill/>
            <a:ln w="28575">
              <a:solidFill>
                <a:srgbClr val="FF3399"/>
              </a:solidFill>
              <a:round/>
              <a:headEnd/>
              <a:tailEnd/>
            </a:ln>
          </p:spPr>
          <p:txBody>
            <a:bodyPr wrap="none" anchor="ctr"/>
            <a:lstStyle/>
            <a:p>
              <a:pPr eaLnBrk="1" hangingPunct="1"/>
              <a:endParaRPr lang="en-US" sz="2000">
                <a:solidFill>
                  <a:srgbClr val="000000"/>
                </a:solidFill>
                <a:latin typeface="Arial" pitchFamily="34" charset="0"/>
                <a:cs typeface="Arial" pitchFamily="34" charset="0"/>
              </a:endParaRPr>
            </a:p>
          </p:txBody>
        </p:sp>
      </p:grpSp>
      <p:grpSp>
        <p:nvGrpSpPr>
          <p:cNvPr id="11" name="Group 16"/>
          <p:cNvGrpSpPr>
            <a:grpSpLocks/>
          </p:cNvGrpSpPr>
          <p:nvPr/>
        </p:nvGrpSpPr>
        <p:grpSpPr bwMode="auto">
          <a:xfrm>
            <a:off x="5029200" y="3733800"/>
            <a:ext cx="2590800" cy="1676400"/>
            <a:chOff x="3024" y="2016"/>
            <a:chExt cx="1632" cy="1056"/>
          </a:xfrm>
        </p:grpSpPr>
        <p:sp>
          <p:nvSpPr>
            <p:cNvPr id="18" name="Oval 17"/>
            <p:cNvSpPr>
              <a:spLocks noChangeArrowheads="1"/>
            </p:cNvSpPr>
            <p:nvPr/>
          </p:nvSpPr>
          <p:spPr bwMode="auto">
            <a:xfrm>
              <a:off x="3024" y="2016"/>
              <a:ext cx="1632" cy="1056"/>
            </a:xfrm>
            <a:prstGeom prst="ellipse">
              <a:avLst/>
            </a:prstGeom>
            <a:noFill/>
            <a:ln w="28575">
              <a:solidFill>
                <a:srgbClr val="00FFFF"/>
              </a:solidFill>
              <a:round/>
              <a:headEnd/>
              <a:tailEnd/>
            </a:ln>
          </p:spPr>
          <p:txBody>
            <a:bodyPr wrap="none" anchor="ctr"/>
            <a:lstStyle/>
            <a:p>
              <a:pPr algn="ctr" eaLnBrk="1" hangingPunct="1"/>
              <a:endParaRPr lang="en-US" sz="2000">
                <a:solidFill>
                  <a:srgbClr val="3366FF"/>
                </a:solidFill>
                <a:latin typeface="Arial" pitchFamily="34" charset="0"/>
                <a:cs typeface="Arial" pitchFamily="34" charset="0"/>
              </a:endParaRPr>
            </a:p>
          </p:txBody>
        </p:sp>
        <p:sp>
          <p:nvSpPr>
            <p:cNvPr id="19" name="Text Box 18"/>
            <p:cNvSpPr txBox="1">
              <a:spLocks noChangeArrowheads="1"/>
            </p:cNvSpPr>
            <p:nvPr/>
          </p:nvSpPr>
          <p:spPr bwMode="auto">
            <a:xfrm>
              <a:off x="3216" y="2364"/>
              <a:ext cx="1440" cy="708"/>
            </a:xfrm>
            <a:prstGeom prst="rect">
              <a:avLst/>
            </a:prstGeom>
            <a:noFill/>
            <a:ln w="9525">
              <a:noFill/>
              <a:miter lim="800000"/>
              <a:headEnd/>
              <a:tailEnd/>
            </a:ln>
          </p:spPr>
          <p:txBody>
            <a:bodyPr wrap="square">
              <a:spAutoFit/>
            </a:bodyPr>
            <a:lstStyle/>
            <a:p>
              <a:pPr eaLnBrk="1" hangingPunct="1">
                <a:spcBef>
                  <a:spcPct val="50000"/>
                </a:spcBef>
              </a:pPr>
              <a:r>
                <a:rPr lang="en-US" sz="1600" dirty="0">
                  <a:solidFill>
                    <a:srgbClr val="FFFFFF"/>
                  </a:solidFill>
                  <a:latin typeface="Arial" pitchFamily="34" charset="0"/>
                  <a:cs typeface="Arial" pitchFamily="34" charset="0"/>
                </a:rPr>
                <a:t>   Dialectic/Questioning</a:t>
              </a:r>
            </a:p>
            <a:p>
              <a:pPr eaLnBrk="1" hangingPunct="1">
                <a:spcBef>
                  <a:spcPct val="50000"/>
                </a:spcBef>
              </a:pPr>
              <a:r>
                <a:rPr lang="en-US" sz="1600" dirty="0">
                  <a:solidFill>
                    <a:srgbClr val="FFFFFF"/>
                  </a:solidFill>
                  <a:latin typeface="Arial" pitchFamily="34" charset="0"/>
                  <a:cs typeface="Arial" pitchFamily="34" charset="0"/>
                </a:rPr>
                <a:t>   </a:t>
              </a:r>
              <a:r>
                <a:rPr lang="en-US" sz="1600" dirty="0">
                  <a:solidFill>
                    <a:schemeClr val="accent1">
                      <a:lumMod val="20000"/>
                      <a:lumOff val="80000"/>
                    </a:schemeClr>
                  </a:solidFill>
                  <a:latin typeface="Arial" pitchFamily="34" charset="0"/>
                  <a:cs typeface="Arial" pitchFamily="34" charset="0"/>
                </a:rPr>
                <a:t>(Discussion Board)</a:t>
              </a:r>
            </a:p>
            <a:p>
              <a:pPr eaLnBrk="1" hangingPunct="1">
                <a:spcBef>
                  <a:spcPct val="50000"/>
                </a:spcBef>
              </a:pPr>
              <a:endParaRPr lang="en-US" sz="1800" dirty="0">
                <a:solidFill>
                  <a:srgbClr val="00CCFF"/>
                </a:solidFill>
                <a:latin typeface="Arial" pitchFamily="34" charset="0"/>
                <a:cs typeface="Arial" pitchFamily="34" charset="0"/>
              </a:endParaRPr>
            </a:p>
          </p:txBody>
        </p:sp>
      </p:grpSp>
      <p:grpSp>
        <p:nvGrpSpPr>
          <p:cNvPr id="14" name="Group 19"/>
          <p:cNvGrpSpPr>
            <a:grpSpLocks/>
          </p:cNvGrpSpPr>
          <p:nvPr/>
        </p:nvGrpSpPr>
        <p:grpSpPr bwMode="auto">
          <a:xfrm>
            <a:off x="3276600" y="1447800"/>
            <a:ext cx="2514600" cy="2209800"/>
            <a:chOff x="1872" y="624"/>
            <a:chExt cx="1518" cy="1392"/>
          </a:xfrm>
        </p:grpSpPr>
        <p:sp>
          <p:nvSpPr>
            <p:cNvPr id="21" name="Text Box 20"/>
            <p:cNvSpPr txBox="1">
              <a:spLocks noChangeArrowheads="1"/>
            </p:cNvSpPr>
            <p:nvPr/>
          </p:nvSpPr>
          <p:spPr bwMode="auto">
            <a:xfrm>
              <a:off x="2056" y="864"/>
              <a:ext cx="1116" cy="979"/>
            </a:xfrm>
            <a:prstGeom prst="rect">
              <a:avLst/>
            </a:prstGeom>
            <a:noFill/>
            <a:ln w="9525">
              <a:noFill/>
              <a:miter lim="800000"/>
              <a:headEnd/>
              <a:tailEnd/>
            </a:ln>
          </p:spPr>
          <p:txBody>
            <a:bodyPr>
              <a:spAutoFit/>
            </a:bodyPr>
            <a:lstStyle/>
            <a:p>
              <a:pPr algn="ctr" eaLnBrk="1" hangingPunct="1">
                <a:spcBef>
                  <a:spcPct val="50000"/>
                </a:spcBef>
              </a:pPr>
              <a:r>
                <a:rPr lang="en-US" sz="1600" dirty="0" smtClean="0">
                  <a:solidFill>
                    <a:srgbClr val="FFFFFF"/>
                  </a:solidFill>
                  <a:latin typeface="Arial" pitchFamily="34" charset="0"/>
                  <a:cs typeface="Arial" pitchFamily="34" charset="0"/>
                </a:rPr>
                <a:t>Content </a:t>
              </a:r>
              <a:endParaRPr lang="en-US" sz="1600" dirty="0">
                <a:solidFill>
                  <a:srgbClr val="FFFFFF"/>
                </a:solidFill>
                <a:latin typeface="Arial" pitchFamily="34" charset="0"/>
                <a:cs typeface="Arial" pitchFamily="34" charset="0"/>
              </a:endParaRPr>
            </a:p>
            <a:p>
              <a:pPr eaLnBrk="1" hangingPunct="1">
                <a:spcBef>
                  <a:spcPct val="50000"/>
                </a:spcBef>
              </a:pPr>
              <a:r>
                <a:rPr lang="en-US" sz="1400" dirty="0">
                  <a:solidFill>
                    <a:srgbClr val="FFFFFF"/>
                  </a:solidFill>
                  <a:latin typeface="Arial" pitchFamily="34" charset="0"/>
                  <a:cs typeface="Arial" pitchFamily="34" charset="0"/>
                </a:rPr>
                <a:t>  </a:t>
              </a:r>
              <a:r>
                <a:rPr lang="en-US" sz="1400" dirty="0">
                  <a:solidFill>
                    <a:schemeClr val="accent1">
                      <a:lumMod val="20000"/>
                      <a:lumOff val="80000"/>
                    </a:schemeClr>
                  </a:solidFill>
                  <a:latin typeface="Arial" pitchFamily="34" charset="0"/>
                  <a:cs typeface="Arial" pitchFamily="34" charset="0"/>
                </a:rPr>
                <a:t>(CMS/Media/MUVE) </a:t>
              </a:r>
            </a:p>
            <a:p>
              <a:pPr eaLnBrk="1" hangingPunct="1">
                <a:spcBef>
                  <a:spcPct val="50000"/>
                </a:spcBef>
              </a:pPr>
              <a:r>
                <a:rPr lang="en-US" sz="1400" dirty="0">
                  <a:solidFill>
                    <a:srgbClr val="FFFFFF"/>
                  </a:solidFill>
                  <a:latin typeface="Arial" pitchFamily="34" charset="0"/>
                  <a:cs typeface="Arial" pitchFamily="34" charset="0"/>
                </a:rPr>
                <a:t>          </a:t>
              </a:r>
            </a:p>
            <a:p>
              <a:pPr eaLnBrk="1" hangingPunct="1">
                <a:spcBef>
                  <a:spcPct val="50000"/>
                </a:spcBef>
              </a:pPr>
              <a:r>
                <a:rPr lang="en-US" sz="1400" dirty="0">
                  <a:solidFill>
                    <a:srgbClr val="FFFFFF"/>
                  </a:solidFill>
                  <a:latin typeface="Arial" pitchFamily="34" charset="0"/>
                  <a:cs typeface="Arial" pitchFamily="34" charset="0"/>
                </a:rPr>
                <a:t>    </a:t>
              </a:r>
              <a:endParaRPr lang="en-US" sz="1600" dirty="0">
                <a:solidFill>
                  <a:srgbClr val="FFFFFF"/>
                </a:solidFill>
                <a:latin typeface="Arial" pitchFamily="34" charset="0"/>
                <a:cs typeface="Arial" pitchFamily="34" charset="0"/>
              </a:endParaRPr>
            </a:p>
          </p:txBody>
        </p:sp>
        <p:sp>
          <p:nvSpPr>
            <p:cNvPr id="22" name="Oval 21"/>
            <p:cNvSpPr>
              <a:spLocks noChangeArrowheads="1"/>
            </p:cNvSpPr>
            <p:nvPr/>
          </p:nvSpPr>
          <p:spPr bwMode="auto">
            <a:xfrm>
              <a:off x="1872" y="624"/>
              <a:ext cx="1518" cy="1392"/>
            </a:xfrm>
            <a:prstGeom prst="ellipse">
              <a:avLst/>
            </a:prstGeom>
            <a:noFill/>
            <a:ln w="28575">
              <a:solidFill>
                <a:srgbClr val="00FFCC"/>
              </a:solidFill>
              <a:round/>
              <a:headEnd/>
              <a:tailEnd/>
            </a:ln>
          </p:spPr>
          <p:txBody>
            <a:bodyPr wrap="none" anchor="ctr"/>
            <a:lstStyle/>
            <a:p>
              <a:pPr eaLnBrk="1" hangingPunct="1"/>
              <a:endParaRPr lang="en-US" sz="1800">
                <a:solidFill>
                  <a:srgbClr val="000000"/>
                </a:solidFill>
                <a:latin typeface="Arial" pitchFamily="34" charset="0"/>
                <a:cs typeface="Arial" pitchFamily="34" charset="0"/>
              </a:endParaRPr>
            </a:p>
          </p:txBody>
        </p:sp>
      </p:grpSp>
      <p:sp>
        <p:nvSpPr>
          <p:cNvPr id="23" name="Oval 23"/>
          <p:cNvSpPr>
            <a:spLocks noChangeArrowheads="1"/>
          </p:cNvSpPr>
          <p:nvPr/>
        </p:nvSpPr>
        <p:spPr bwMode="auto">
          <a:xfrm>
            <a:off x="3124200" y="3200400"/>
            <a:ext cx="2514600" cy="2209800"/>
          </a:xfrm>
          <a:prstGeom prst="ellipse">
            <a:avLst/>
          </a:prstGeom>
          <a:noFill/>
          <a:ln w="12700">
            <a:noFill/>
            <a:round/>
            <a:headEnd type="none" w="sm" len="sm"/>
            <a:tailEnd type="none" w="sm" len="sm"/>
          </a:ln>
        </p:spPr>
        <p:txBody>
          <a:bodyPr wrap="none" anchor="ctr"/>
          <a:lstStyle/>
          <a:p>
            <a:pPr eaLnBrk="1" hangingPunct="1"/>
            <a:endParaRPr lang="en-US" sz="2000">
              <a:solidFill>
                <a:srgbClr val="000000"/>
              </a:solidFill>
              <a:latin typeface="Arial" pitchFamily="34" charset="0"/>
              <a:cs typeface="Arial" pitchFamily="34" charset="0"/>
            </a:endParaRPr>
          </a:p>
        </p:txBody>
      </p:sp>
      <p:grpSp>
        <p:nvGrpSpPr>
          <p:cNvPr id="17" name="Group 69"/>
          <p:cNvGrpSpPr>
            <a:grpSpLocks/>
          </p:cNvGrpSpPr>
          <p:nvPr/>
        </p:nvGrpSpPr>
        <p:grpSpPr bwMode="auto">
          <a:xfrm>
            <a:off x="3124203" y="2971800"/>
            <a:ext cx="2514601" cy="2209800"/>
            <a:chOff x="1872" y="1776"/>
            <a:chExt cx="1584" cy="1392"/>
          </a:xfr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grpSpPr>
        <p:sp>
          <p:nvSpPr>
            <p:cNvPr id="25" name="Oval 68"/>
            <p:cNvSpPr>
              <a:spLocks noChangeArrowheads="1"/>
            </p:cNvSpPr>
            <p:nvPr/>
          </p:nvSpPr>
          <p:spPr bwMode="auto">
            <a:xfrm>
              <a:off x="1872" y="1776"/>
              <a:ext cx="1584" cy="1392"/>
            </a:xfrm>
            <a:prstGeom prst="ellipse">
              <a:avLst/>
            </a:prstGeom>
            <a:grpFill/>
            <a:ln w="12700">
              <a:noFill/>
              <a:round/>
              <a:headEnd type="none" w="sm" len="sm"/>
              <a:tailEnd type="none" w="sm" len="sm"/>
            </a:ln>
          </p:spPr>
          <p:txBody>
            <a:bodyPr wrap="none" anchor="ctr"/>
            <a:lstStyle/>
            <a:p>
              <a:pPr eaLnBrk="1" hangingPunct="1"/>
              <a:endParaRPr lang="en-US" sz="2000">
                <a:solidFill>
                  <a:srgbClr val="000000"/>
                </a:solidFill>
                <a:latin typeface="Arial" pitchFamily="34" charset="0"/>
                <a:cs typeface="Arial" pitchFamily="34" charset="0"/>
              </a:endParaRPr>
            </a:p>
          </p:txBody>
        </p:sp>
        <p:sp>
          <p:nvSpPr>
            <p:cNvPr id="26" name="Rectangle 24"/>
            <p:cNvSpPr>
              <a:spLocks noChangeArrowheads="1"/>
            </p:cNvSpPr>
            <p:nvPr/>
          </p:nvSpPr>
          <p:spPr bwMode="auto">
            <a:xfrm>
              <a:off x="2125" y="2160"/>
              <a:ext cx="1121" cy="543"/>
            </a:xfrm>
            <a:prstGeom prst="rect">
              <a:avLst/>
            </a:prstGeom>
            <a:grpFill/>
            <a:ln w="12700">
              <a:noFill/>
              <a:miter lim="800000"/>
              <a:headEnd type="none" w="sm" len="sm"/>
              <a:tailEnd type="none" w="sm" len="sm"/>
            </a:ln>
          </p:spPr>
          <p:txBody>
            <a:bodyPr wrap="none">
              <a:spAutoFit/>
            </a:bodyPr>
            <a:lstStyle/>
            <a:p>
              <a:pPr algn="ctr" eaLnBrk="1" hangingPunct="1">
                <a:spcBef>
                  <a:spcPct val="50000"/>
                </a:spcBef>
              </a:pPr>
              <a:r>
                <a:rPr lang="en-US" sz="2000" b="1" dirty="0" smtClean="0">
                  <a:solidFill>
                    <a:schemeClr val="tx2">
                      <a:lumMod val="25000"/>
                    </a:schemeClr>
                  </a:solidFill>
                  <a:cs typeface="Arial" pitchFamily="34" charset="0"/>
                </a:rPr>
                <a:t>Blending with </a:t>
              </a:r>
            </a:p>
            <a:p>
              <a:pPr algn="ctr" eaLnBrk="1" hangingPunct="1">
                <a:spcBef>
                  <a:spcPct val="50000"/>
                </a:spcBef>
              </a:pPr>
              <a:r>
                <a:rPr lang="en-US" sz="2000" b="1" dirty="0" smtClean="0">
                  <a:solidFill>
                    <a:schemeClr val="tx2">
                      <a:lumMod val="25000"/>
                    </a:schemeClr>
                  </a:solidFill>
                  <a:cs typeface="Arial" pitchFamily="34" charset="0"/>
                </a:rPr>
                <a:t>Purpose</a:t>
              </a:r>
              <a:endParaRPr lang="en-US" sz="1800" b="1" dirty="0">
                <a:solidFill>
                  <a:schemeClr val="tx2">
                    <a:lumMod val="25000"/>
                  </a:schemeClr>
                </a:solidFill>
                <a:latin typeface="Arial" pitchFamily="34" charset="0"/>
                <a:cs typeface="Arial" pitchFamily="34" charset="0"/>
              </a:endParaRPr>
            </a:p>
          </p:txBody>
        </p:sp>
      </p:grpSp>
      <p:sp>
        <p:nvSpPr>
          <p:cNvPr id="27" name="Rectangle 26"/>
          <p:cNvSpPr>
            <a:spLocks noChangeArrowheads="1"/>
          </p:cNvSpPr>
          <p:nvPr/>
        </p:nvSpPr>
        <p:spPr bwMode="auto">
          <a:xfrm>
            <a:off x="1752600" y="533400"/>
            <a:ext cx="4751388" cy="369888"/>
          </a:xfrm>
          <a:prstGeom prst="rect">
            <a:avLst/>
          </a:prstGeom>
          <a:noFill/>
          <a:ln w="9525">
            <a:noFill/>
            <a:miter lim="800000"/>
            <a:headEnd/>
            <a:tailEnd/>
          </a:ln>
        </p:spPr>
        <p:txBody>
          <a:bodyPr wrap="none">
            <a:spAutoFit/>
          </a:bodyPr>
          <a:lstStyle/>
          <a:p>
            <a:pPr eaLnBrk="1" hangingPunct="1"/>
            <a:r>
              <a:rPr lang="en-US" sz="1800">
                <a:solidFill>
                  <a:srgbClr val="FFFFFF"/>
                </a:solidFill>
                <a:cs typeface="Courier New" pitchFamily="49" charset="0"/>
              </a:rPr>
              <a:t>Pedagogical Objectives/Activities </a:t>
            </a:r>
            <a:r>
              <a:rPr lang="en-US" sz="1800">
                <a:solidFill>
                  <a:srgbClr val="FFA6BA"/>
                </a:solidFill>
                <a:cs typeface="Courier New" pitchFamily="49" charset="0"/>
              </a:rPr>
              <a:t>-&gt; </a:t>
            </a:r>
            <a:r>
              <a:rPr lang="en-US" sz="1800">
                <a:solidFill>
                  <a:srgbClr val="00B0F0"/>
                </a:solidFill>
                <a:cs typeface="Courier New" pitchFamily="49" charset="0"/>
              </a:rPr>
              <a:t>Technology </a:t>
            </a:r>
            <a:endParaRPr lang="en-US" sz="1800">
              <a:solidFill>
                <a:srgbClr val="000000"/>
              </a:solidFill>
              <a:latin typeface="Arial" pitchFamily="34" charset="0"/>
              <a:cs typeface="Arial" pitchFamily="34" charset="0"/>
            </a:endParaRPr>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dissolve">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dissolve">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dissolv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dissolv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dissolve">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dissolve">
                                      <p:cBhvr>
                                        <p:cTn id="32" dur="500"/>
                                        <p:tgtEl>
                                          <p:spTgt spid="3"/>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dissolve">
                                      <p:cBhvr>
                                        <p:cTn id="37" dur="500"/>
                                        <p:tgtEl>
                                          <p:spTgt spid="4"/>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nodeType="click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dissolve">
                                      <p:cBhvr>
                                        <p:cTn id="4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tags/tag1.xml><?xml version="1.0" encoding="utf-8"?>
<p:tagLst xmlns:a="http://schemas.openxmlformats.org/drawingml/2006/main" xmlns:r="http://schemas.openxmlformats.org/officeDocument/2006/relationships" xmlns:p="http://schemas.openxmlformats.org/presentationml/2006/main">
  <p:tag name="SWI" val="12"/>
  <p:tag name="BSN" val="12"/>
  <p:tag name="SVT" val="FALSE"/>
  <p:tag name="NBP" val="1"/>
  <p:tag name="CVB" val="12"/>
  <p:tag name="SPT" val="FALSE"/>
  <p:tag name="CII" val="12"/>
</p:tagLst>
</file>

<file path=ppt/tags/tag2.xml><?xml version="1.0" encoding="utf-8"?>
<p:tagLst xmlns:a="http://schemas.openxmlformats.org/drawingml/2006/main" xmlns:r="http://schemas.openxmlformats.org/officeDocument/2006/relationships" xmlns:p="http://schemas.openxmlformats.org/presentationml/2006/main">
  <p:tag name="SWI" val="13"/>
  <p:tag name="BSN" val="13"/>
  <p:tag name="SVT" val="FALSE"/>
  <p:tag name="NBP" val="1"/>
  <p:tag name="CVB" val="13"/>
  <p:tag name="SPT" val="FALSE"/>
  <p:tag name="CII" val="13"/>
</p:tagLst>
</file>

<file path=ppt/theme/theme1.xml><?xml version="1.0" encoding="utf-8"?>
<a:theme xmlns:a="http://schemas.openxmlformats.org/drawingml/2006/main" name="DL Germany--color handouts">
  <a:themeElements>
    <a:clrScheme name="">
      <a:dk1>
        <a:srgbClr val="CC0099"/>
      </a:dk1>
      <a:lt1>
        <a:srgbClr val="FFFF00"/>
      </a:lt1>
      <a:dk2>
        <a:srgbClr val="0066FF"/>
      </a:dk2>
      <a:lt2>
        <a:srgbClr val="CCFFFF"/>
      </a:lt2>
      <a:accent1>
        <a:srgbClr val="33CCFF"/>
      </a:accent1>
      <a:accent2>
        <a:srgbClr val="FF0066"/>
      </a:accent2>
      <a:accent3>
        <a:srgbClr val="AAB8FF"/>
      </a:accent3>
      <a:accent4>
        <a:srgbClr val="DADA00"/>
      </a:accent4>
      <a:accent5>
        <a:srgbClr val="ADE2FF"/>
      </a:accent5>
      <a:accent6>
        <a:srgbClr val="E7005C"/>
      </a:accent6>
      <a:hlink>
        <a:srgbClr val="00CC99"/>
      </a:hlink>
      <a:folHlink>
        <a:srgbClr val="FFFF66"/>
      </a:folHlink>
    </a:clrScheme>
    <a:fontScheme name="DL Germany--color handout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L Germany--color handouts 1">
        <a:dk1>
          <a:srgbClr val="000099"/>
        </a:dk1>
        <a:lt1>
          <a:srgbClr val="FFFFFF"/>
        </a:lt1>
        <a:dk2>
          <a:srgbClr val="0000FF"/>
        </a:dk2>
        <a:lt2>
          <a:srgbClr val="FFFF00"/>
        </a:lt2>
        <a:accent1>
          <a:srgbClr val="FF6633"/>
        </a:accent1>
        <a:accent2>
          <a:srgbClr val="FF00FF"/>
        </a:accent2>
        <a:accent3>
          <a:srgbClr val="AAAAFF"/>
        </a:accent3>
        <a:accent4>
          <a:srgbClr val="DADADA"/>
        </a:accent4>
        <a:accent5>
          <a:srgbClr val="FFB8AD"/>
        </a:accent5>
        <a:accent6>
          <a:srgbClr val="E700E7"/>
        </a:accent6>
        <a:hlink>
          <a:srgbClr val="FF0000"/>
        </a:hlink>
        <a:folHlink>
          <a:srgbClr val="808080"/>
        </a:folHlink>
      </a:clrScheme>
      <a:clrMap bg1="dk2" tx1="lt1" bg2="dk1" tx2="lt2" accent1="accent1" accent2="accent2" accent3="accent3" accent4="accent4" accent5="accent5" accent6="accent6" hlink="hlink" folHlink="folHlink"/>
    </a:extraClrScheme>
    <a:extraClrScheme>
      <a:clrScheme name="DL Germany--color handouts 2">
        <a:dk1>
          <a:srgbClr val="000066"/>
        </a:dk1>
        <a:lt1>
          <a:srgbClr val="CCECFF"/>
        </a:lt1>
        <a:dk2>
          <a:srgbClr val="000080"/>
        </a:dk2>
        <a:lt2>
          <a:srgbClr val="000000"/>
        </a:lt2>
        <a:accent1>
          <a:srgbClr val="9999FF"/>
        </a:accent1>
        <a:accent2>
          <a:srgbClr val="CC00FF"/>
        </a:accent2>
        <a:accent3>
          <a:srgbClr val="E2F4FF"/>
        </a:accent3>
        <a:accent4>
          <a:srgbClr val="000056"/>
        </a:accent4>
        <a:accent5>
          <a:srgbClr val="CAC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DL Germany--color handouts 3">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5F5F5F"/>
        </a:hlink>
        <a:folHlink>
          <a:srgbClr val="DDDDDD"/>
        </a:folHlink>
      </a:clrScheme>
      <a:clrMap bg1="lt1" tx1="dk1" bg2="lt2" tx2="dk2" accent1="accent1" accent2="accent2" accent3="accent3" accent4="accent4" accent5="accent5" accent6="accent6" hlink="hlink" folHlink="folHlink"/>
    </a:extraClrScheme>
    <a:extraClrScheme>
      <a:clrScheme name="DL Germany--color handouts 4">
        <a:dk1>
          <a:srgbClr val="000000"/>
        </a:dk1>
        <a:lt1>
          <a:srgbClr val="FFFFFF"/>
        </a:lt1>
        <a:dk2>
          <a:srgbClr val="660033"/>
        </a:dk2>
        <a:lt2>
          <a:srgbClr val="FFFF66"/>
        </a:lt2>
        <a:accent1>
          <a:srgbClr val="FF0033"/>
        </a:accent1>
        <a:accent2>
          <a:srgbClr val="CC6600"/>
        </a:accent2>
        <a:accent3>
          <a:srgbClr val="B8AAAD"/>
        </a:accent3>
        <a:accent4>
          <a:srgbClr val="DADADA"/>
        </a:accent4>
        <a:accent5>
          <a:srgbClr val="FFAAAD"/>
        </a:accent5>
        <a:accent6>
          <a:srgbClr val="B95C00"/>
        </a:accent6>
        <a:hlink>
          <a:srgbClr val="999933"/>
        </a:hlink>
        <a:folHlink>
          <a:srgbClr val="A50021"/>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RITE_PPT_Template</Template>
  <TotalTime>2171</TotalTime>
  <Words>2029</Words>
  <Application>Microsoft Office PowerPoint</Application>
  <PresentationFormat>On-screen Show (4:3)</PresentationFormat>
  <Paragraphs>312</Paragraphs>
  <Slides>45</Slides>
  <Notes>11</Notes>
  <HiddenSlides>0</HiddenSlides>
  <MMClips>0</MMClips>
  <ScaleCrop>false</ScaleCrop>
  <HeadingPairs>
    <vt:vector size="6" baseType="variant">
      <vt:variant>
        <vt:lpstr>Theme</vt:lpstr>
      </vt:variant>
      <vt:variant>
        <vt:i4>1</vt:i4>
      </vt:variant>
      <vt:variant>
        <vt:lpstr>Embedded OLE Servers</vt:lpstr>
      </vt:variant>
      <vt:variant>
        <vt:i4>0</vt:i4>
      </vt:variant>
      <vt:variant>
        <vt:lpstr>Slide Titles</vt:lpstr>
      </vt:variant>
      <vt:variant>
        <vt:i4>45</vt:i4>
      </vt:variant>
    </vt:vector>
  </HeadingPairs>
  <TitlesOfParts>
    <vt:vector size="46" baseType="lpstr">
      <vt:lpstr>DL Germany--color handouts</vt:lpstr>
      <vt:lpstr>Models of Blended Learning</vt:lpstr>
      <vt:lpstr>Educational Models</vt:lpstr>
      <vt:lpstr> Blending: It’s All Local </vt:lpstr>
      <vt:lpstr>Slide 4</vt:lpstr>
      <vt:lpstr>A Value-Added Structure for Blended Learning</vt:lpstr>
      <vt:lpstr>What Vaughan, Power, and Norberg are Thinking about Blended Learning</vt:lpstr>
      <vt:lpstr>Slide 7</vt:lpstr>
      <vt:lpstr>Slide 8</vt:lpstr>
      <vt:lpstr>Slide 9</vt:lpstr>
      <vt:lpstr>Slide 10</vt:lpstr>
      <vt:lpstr>An Institutional Model of Technology and Enhanced Learning</vt:lpstr>
      <vt:lpstr>Blended Learning as a Boundary Object</vt:lpstr>
      <vt:lpstr>Graham, Ure, &amp; Allen (2003, July) Blended Learning Environments A Lit Review/Proposed Research Agenda</vt:lpstr>
      <vt:lpstr>Graham, Ure, &amp; Allen (2003, July) Blended Learning Environments A Literature Review and Proposed Research Agenda</vt:lpstr>
      <vt:lpstr>TICKIT Model (Bonk &amp; Ehman, 2003)</vt:lpstr>
      <vt:lpstr>Campus-based blended learning approach</vt:lpstr>
      <vt:lpstr>Community of inquiry framework</vt:lpstr>
      <vt:lpstr>Blended Online Learning Environment</vt:lpstr>
      <vt:lpstr>Liu &amp;Hwang (2009)</vt:lpstr>
      <vt:lpstr>Liu &amp; Hwang (2009)</vt:lpstr>
      <vt:lpstr>The Supplemental Model</vt:lpstr>
      <vt:lpstr>The Replacement Model</vt:lpstr>
      <vt:lpstr>The Emporium Model</vt:lpstr>
      <vt:lpstr>Challenge of Environment</vt:lpstr>
      <vt:lpstr>Khan’s Octagonal Framework</vt:lpstr>
      <vt:lpstr>Open University Malaysia’s blended learning model</vt:lpstr>
      <vt:lpstr>Convergence of traditional and distributed environments</vt:lpstr>
      <vt:lpstr>Corporate Models</vt:lpstr>
      <vt:lpstr>Blended Learning Components</vt:lpstr>
      <vt:lpstr>Blended Learning Theories  (Carman, 2005)</vt:lpstr>
      <vt:lpstr>Five Key Ingredients (Carman, 2005)</vt:lpstr>
      <vt:lpstr>Online Corporate Sales Training</vt:lpstr>
      <vt:lpstr>Online Corporate Sales Training </vt:lpstr>
      <vt:lpstr>Blended Learning Methodology</vt:lpstr>
      <vt:lpstr>Slide 35</vt:lpstr>
      <vt:lpstr>Slide 36</vt:lpstr>
      <vt:lpstr>Slide 37</vt:lpstr>
      <vt:lpstr>Slide 38</vt:lpstr>
      <vt:lpstr>Example of Blended Learning</vt:lpstr>
      <vt:lpstr>Strategies for Building Blended Learning (Rossett, Douglis, Frazee, 2003)</vt:lpstr>
      <vt:lpstr>Strategies for Building Blended Learning (Rossett, Douglis, Frazee, 2003)</vt:lpstr>
      <vt:lpstr>Strategies for Building Blended Learning (Rossett, Douglis, Frazee, 2003)</vt:lpstr>
      <vt:lpstr>The IBM Four Tier Learning Model (copyright Microsoft) Blending Learning for Business Impact – IBM's case for learning success, In press, Handbook of Blended Learning, Nancy Lewis, Vice President, On Demand Learning</vt:lpstr>
      <vt:lpstr>Framework for organizational development through training  Assess, Learn, and Apply  (Copyright Microsoft, Ziob &amp; Mosher, in press; Handbook of Blended Learning)</vt:lpstr>
      <vt:lpstr>A Blended Model: Corporate</vt:lpstr>
    </vt:vector>
  </TitlesOfParts>
  <Company>UCF</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Technology as an Effective Tool for Teaching and Learning</dc:title>
  <dc:creator>RITE</dc:creator>
  <cp:lastModifiedBy>Chalandrea Fields</cp:lastModifiedBy>
  <cp:revision>61</cp:revision>
  <dcterms:created xsi:type="dcterms:W3CDTF">2008-11-10T17:08:22Z</dcterms:created>
  <dcterms:modified xsi:type="dcterms:W3CDTF">2010-05-26T15:06:05Z</dcterms:modified>
</cp:coreProperties>
</file>